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71"/>
  </p:notesMasterIdLst>
  <p:handoutMasterIdLst>
    <p:handoutMasterId r:id="rId72"/>
  </p:handoutMasterIdLst>
  <p:sldIdLst>
    <p:sldId id="268" r:id="rId10"/>
    <p:sldId id="459" r:id="rId11"/>
    <p:sldId id="460" r:id="rId12"/>
    <p:sldId id="675" r:id="rId13"/>
    <p:sldId id="676" r:id="rId14"/>
    <p:sldId id="677" r:id="rId15"/>
    <p:sldId id="716" r:id="rId16"/>
    <p:sldId id="717" r:id="rId17"/>
    <p:sldId id="758" r:id="rId18"/>
    <p:sldId id="779" r:id="rId19"/>
    <p:sldId id="780" r:id="rId20"/>
    <p:sldId id="781" r:id="rId21"/>
    <p:sldId id="783" r:id="rId22"/>
    <p:sldId id="784" r:id="rId23"/>
    <p:sldId id="782" r:id="rId24"/>
    <p:sldId id="678" r:id="rId25"/>
    <p:sldId id="739" r:id="rId26"/>
    <p:sldId id="679" r:id="rId27"/>
    <p:sldId id="680" r:id="rId28"/>
    <p:sldId id="681" r:id="rId29"/>
    <p:sldId id="682" r:id="rId30"/>
    <p:sldId id="683" r:id="rId31"/>
    <p:sldId id="687" r:id="rId32"/>
    <p:sldId id="685" r:id="rId33"/>
    <p:sldId id="686" r:id="rId34"/>
    <p:sldId id="684" r:id="rId35"/>
    <p:sldId id="740" r:id="rId36"/>
    <p:sldId id="748" r:id="rId37"/>
    <p:sldId id="749" r:id="rId38"/>
    <p:sldId id="688" r:id="rId39"/>
    <p:sldId id="757" r:id="rId40"/>
    <p:sldId id="744" r:id="rId41"/>
    <p:sldId id="725" r:id="rId42"/>
    <p:sldId id="719" r:id="rId43"/>
    <p:sldId id="767" r:id="rId44"/>
    <p:sldId id="720" r:id="rId45"/>
    <p:sldId id="770" r:id="rId46"/>
    <p:sldId id="771" r:id="rId47"/>
    <p:sldId id="772" r:id="rId48"/>
    <p:sldId id="738" r:id="rId49"/>
    <p:sldId id="724" r:id="rId50"/>
    <p:sldId id="747" r:id="rId51"/>
    <p:sldId id="773" r:id="rId52"/>
    <p:sldId id="774" r:id="rId53"/>
    <p:sldId id="691" r:id="rId54"/>
    <p:sldId id="692" r:id="rId55"/>
    <p:sldId id="693" r:id="rId56"/>
    <p:sldId id="775" r:id="rId57"/>
    <p:sldId id="776" r:id="rId58"/>
    <p:sldId id="768" r:id="rId59"/>
    <p:sldId id="786" r:id="rId60"/>
    <p:sldId id="764" r:id="rId61"/>
    <p:sldId id="759" r:id="rId62"/>
    <p:sldId id="778" r:id="rId63"/>
    <p:sldId id="760" r:id="rId64"/>
    <p:sldId id="761" r:id="rId65"/>
    <p:sldId id="762" r:id="rId66"/>
    <p:sldId id="763" r:id="rId67"/>
    <p:sldId id="766" r:id="rId68"/>
    <p:sldId id="752" r:id="rId69"/>
    <p:sldId id="737"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E557050-7DA0-EC4A-83DC-305F29EA8BCF}">
          <p14:sldIdLst>
            <p14:sldId id="268"/>
            <p14:sldId id="459"/>
            <p14:sldId id="460"/>
            <p14:sldId id="675"/>
          </p14:sldIdLst>
        </p14:section>
        <p14:section name="Lists" id="{608CEF01-7410-5B42-AB5A-AB0D6A7F5077}">
          <p14:sldIdLst>
            <p14:sldId id="676"/>
            <p14:sldId id="677"/>
            <p14:sldId id="716"/>
            <p14:sldId id="717"/>
            <p14:sldId id="758"/>
            <p14:sldId id="779"/>
            <p14:sldId id="780"/>
            <p14:sldId id="781"/>
            <p14:sldId id="783"/>
            <p14:sldId id="784"/>
            <p14:sldId id="782"/>
            <p14:sldId id="678"/>
            <p14:sldId id="739"/>
            <p14:sldId id="679"/>
            <p14:sldId id="680"/>
            <p14:sldId id="681"/>
            <p14:sldId id="682"/>
            <p14:sldId id="683"/>
            <p14:sldId id="687"/>
            <p14:sldId id="685"/>
            <p14:sldId id="686"/>
            <p14:sldId id="684"/>
            <p14:sldId id="740"/>
            <p14:sldId id="748"/>
            <p14:sldId id="749"/>
            <p14:sldId id="688"/>
            <p14:sldId id="757"/>
            <p14:sldId id="744"/>
            <p14:sldId id="725"/>
            <p14:sldId id="719"/>
            <p14:sldId id="767"/>
            <p14:sldId id="720"/>
            <p14:sldId id="770"/>
            <p14:sldId id="771"/>
            <p14:sldId id="772"/>
            <p14:sldId id="738"/>
            <p14:sldId id="724"/>
            <p14:sldId id="747"/>
            <p14:sldId id="773"/>
            <p14:sldId id="774"/>
            <p14:sldId id="691"/>
            <p14:sldId id="692"/>
            <p14:sldId id="693"/>
            <p14:sldId id="775"/>
            <p14:sldId id="776"/>
            <p14:sldId id="768"/>
            <p14:sldId id="786"/>
            <p14:sldId id="764"/>
            <p14:sldId id="759"/>
            <p14:sldId id="778"/>
            <p14:sldId id="760"/>
            <p14:sldId id="761"/>
            <p14:sldId id="762"/>
            <p14:sldId id="763"/>
            <p14:sldId id="766"/>
            <p14:sldId id="752"/>
            <p14:sldId id="73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autoAdjust="0"/>
    <p:restoredTop sz="91433" autoAdjust="0"/>
  </p:normalViewPr>
  <p:slideViewPr>
    <p:cSldViewPr snapToGrid="0">
      <p:cViewPr varScale="1">
        <p:scale>
          <a:sx n="113" d="100"/>
          <a:sy n="113" d="100"/>
        </p:scale>
        <p:origin x="1512" y="168"/>
      </p:cViewPr>
      <p:guideLst>
        <p:guide orient="horz" pos="2160"/>
        <p:guide pos="2880"/>
      </p:guideLst>
    </p:cSldViewPr>
  </p:slideViewPr>
  <p:outlineViewPr>
    <p:cViewPr>
      <p:scale>
        <a:sx n="33" d="100"/>
        <a:sy n="33" d="100"/>
      </p:scale>
      <p:origin x="0" y="286944"/>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2/27/20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2/27/20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5050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93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46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16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07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797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5415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4903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079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45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931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26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455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019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3061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82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06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3902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62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83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917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63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882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762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710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284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5170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201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13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2066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15090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308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2365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1756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openbookproject.net/thinkcs/python/english3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docs.python.org/3/library/stdtypes.html" TargetMode="External"/><Relationship Id="rId4" Type="http://schemas.openxmlformats.org/officeDocument/2006/relationships/hyperlink" Target="http://proquest.safaribooksonline.com/book/programming/python/97814493611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824" y="1364341"/>
            <a:ext cx="6415807" cy="2010230"/>
          </a:xfrm>
        </p:spPr>
        <p:txBody>
          <a:bodyPr/>
          <a:lstStyle/>
          <a:p>
            <a:r>
              <a:rPr lang="en-US" dirty="0"/>
              <a:t>SSW-810: Software Engineering Tools and Techniques</a:t>
            </a:r>
          </a:p>
        </p:txBody>
      </p:sp>
      <p:sp>
        <p:nvSpPr>
          <p:cNvPr id="3" name="Text Placeholder 2"/>
          <p:cNvSpPr>
            <a:spLocks noGrp="1"/>
          </p:cNvSpPr>
          <p:nvPr>
            <p:ph type="body" sz="quarter" idx="14"/>
          </p:nvPr>
        </p:nvSpPr>
        <p:spPr/>
        <p:txBody>
          <a:bodyPr/>
          <a:lstStyle/>
          <a:p>
            <a:r>
              <a:rPr lang="en-US" dirty="0"/>
              <a:t>Prof. Jim Rowland</a:t>
            </a:r>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37336" y="2701858"/>
            <a:ext cx="6131384" cy="1745086"/>
          </a:xfrm>
        </p:spPr>
        <p:txBody>
          <a:bodyPr/>
          <a:lstStyle/>
          <a:p>
            <a:endParaRPr lang="en-US" sz="3200" b="1" dirty="0"/>
          </a:p>
          <a:p>
            <a:r>
              <a:rPr lang="en-US" sz="3200" b="1" dirty="0"/>
              <a:t>Container Classes: Lists</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96228" y="1058681"/>
            <a:ext cx="8682404" cy="1311642"/>
          </a:xfrm>
        </p:spPr>
        <p:txBody>
          <a:bodyPr/>
          <a:lstStyle/>
          <a:p>
            <a:r>
              <a:rPr lang="en-US" sz="2400" dirty="0">
                <a:latin typeface="Gill Sans MT" charset="0"/>
                <a:ea typeface="Gill Sans MT" charset="0"/>
                <a:cs typeface="Gill Sans MT" charset="0"/>
              </a:rPr>
              <a:t>A </a:t>
            </a:r>
            <a:r>
              <a:rPr lang="en-US" sz="2400" b="1" i="1" dirty="0">
                <a:latin typeface="Gill Sans MT" charset="0"/>
                <a:ea typeface="Gill Sans MT" charset="0"/>
                <a:cs typeface="Gill Sans MT" charset="0"/>
              </a:rPr>
              <a:t>binary tree </a:t>
            </a:r>
            <a:r>
              <a:rPr lang="en-US" sz="2400" dirty="0">
                <a:latin typeface="Gill Sans MT" charset="0"/>
                <a:ea typeface="Gill Sans MT" charset="0"/>
                <a:cs typeface="Gill Sans MT" charset="0"/>
              </a:rPr>
              <a:t>is a graph where each node has value and 0, 1, or 2 child nodes where all values in the left subtree are less than the value of the node and all values in right subtree are greater than the value of the node.</a:t>
            </a: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a:t>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10</a:t>
            </a:fld>
            <a:endParaRPr lang="en-US" dirty="0"/>
          </a:p>
        </p:txBody>
      </p:sp>
      <p:grpSp>
        <p:nvGrpSpPr>
          <p:cNvPr id="30" name="Group 29">
            <a:extLst>
              <a:ext uri="{FF2B5EF4-FFF2-40B4-BE49-F238E27FC236}">
                <a16:creationId xmlns:a16="http://schemas.microsoft.com/office/drawing/2014/main" id="{A19E87D9-9E08-5141-A5E8-2FDDA23CE4DD}"/>
              </a:ext>
            </a:extLst>
          </p:cNvPr>
          <p:cNvGrpSpPr/>
          <p:nvPr/>
        </p:nvGrpSpPr>
        <p:grpSpPr>
          <a:xfrm>
            <a:off x="5154209" y="2793543"/>
            <a:ext cx="2744891" cy="3436761"/>
            <a:chOff x="2801468" y="2803160"/>
            <a:chExt cx="2744891" cy="3436761"/>
          </a:xfrm>
        </p:grpSpPr>
        <p:sp>
          <p:nvSpPr>
            <p:cNvPr id="8" name="Oval 7">
              <a:extLst>
                <a:ext uri="{FF2B5EF4-FFF2-40B4-BE49-F238E27FC236}">
                  <a16:creationId xmlns:a16="http://schemas.microsoft.com/office/drawing/2014/main" id="{22FE49B6-EDD2-F043-8CF4-983DF3E7F4A6}"/>
                </a:ext>
              </a:extLst>
            </p:cNvPr>
            <p:cNvSpPr/>
            <p:nvPr/>
          </p:nvSpPr>
          <p:spPr>
            <a:xfrm>
              <a:off x="4227225" y="2803160"/>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3567658" y="3733889"/>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4886792" y="3733888"/>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3897441" y="3353341"/>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4790201" y="3353341"/>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1479736-F06A-8B4C-807C-F6BE7F718C65}"/>
                </a:ext>
              </a:extLst>
            </p:cNvPr>
            <p:cNvSpPr/>
            <p:nvPr/>
          </p:nvSpPr>
          <p:spPr>
            <a:xfrm>
              <a:off x="2801468" y="4631519"/>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a:t>
              </a:r>
            </a:p>
          </p:txBody>
        </p:sp>
        <p:cxnSp>
          <p:nvCxnSpPr>
            <p:cNvPr id="25" name="Straight Arrow Connector 24">
              <a:extLst>
                <a:ext uri="{FF2B5EF4-FFF2-40B4-BE49-F238E27FC236}">
                  <a16:creationId xmlns:a16="http://schemas.microsoft.com/office/drawing/2014/main" id="{D4560A80-F0EC-CD43-963D-F57948449F0A}"/>
                </a:ext>
              </a:extLst>
            </p:cNvPr>
            <p:cNvCxnSpPr>
              <a:cxnSpLocks/>
            </p:cNvCxnSpPr>
            <p:nvPr/>
          </p:nvCxnSpPr>
          <p:spPr>
            <a:xfrm flipH="1">
              <a:off x="3257879" y="4320207"/>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3792260-09D8-C943-BF8A-2581FBFF54CF}"/>
                </a:ext>
              </a:extLst>
            </p:cNvPr>
            <p:cNvSpPr/>
            <p:nvPr/>
          </p:nvSpPr>
          <p:spPr>
            <a:xfrm>
              <a:off x="4227223" y="4664616"/>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sp>
          <p:nvSpPr>
            <p:cNvPr id="27" name="Oval 26">
              <a:extLst>
                <a:ext uri="{FF2B5EF4-FFF2-40B4-BE49-F238E27FC236}">
                  <a16:creationId xmlns:a16="http://schemas.microsoft.com/office/drawing/2014/main" id="{D926DAC9-6801-CA41-B80F-30037B3862BD}"/>
                </a:ext>
              </a:extLst>
            </p:cNvPr>
            <p:cNvSpPr/>
            <p:nvPr/>
          </p:nvSpPr>
          <p:spPr>
            <a:xfrm>
              <a:off x="4886790" y="5595344"/>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25</a:t>
              </a:r>
            </a:p>
          </p:txBody>
        </p:sp>
        <p:cxnSp>
          <p:nvCxnSpPr>
            <p:cNvPr id="28" name="Straight Arrow Connector 27">
              <a:extLst>
                <a:ext uri="{FF2B5EF4-FFF2-40B4-BE49-F238E27FC236}">
                  <a16:creationId xmlns:a16="http://schemas.microsoft.com/office/drawing/2014/main" id="{6CB4E7F8-31AF-804F-8404-960B43FCF3B7}"/>
                </a:ext>
              </a:extLst>
            </p:cNvPr>
            <p:cNvCxnSpPr>
              <a:cxnSpLocks/>
              <a:stCxn id="26" idx="5"/>
              <a:endCxn id="27" idx="0"/>
            </p:cNvCxnSpPr>
            <p:nvPr/>
          </p:nvCxnSpPr>
          <p:spPr>
            <a:xfrm>
              <a:off x="4790199" y="5214797"/>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1C320A-D02D-B249-973A-20F842E0DD8F}"/>
                </a:ext>
              </a:extLst>
            </p:cNvPr>
            <p:cNvCxnSpPr>
              <a:cxnSpLocks/>
            </p:cNvCxnSpPr>
            <p:nvPr/>
          </p:nvCxnSpPr>
          <p:spPr>
            <a:xfrm>
              <a:off x="4110628" y="4313199"/>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C74CF72B-1454-2E40-91D9-339769CE3E87}"/>
              </a:ext>
            </a:extLst>
          </p:cNvPr>
          <p:cNvSpPr txBox="1"/>
          <p:nvPr/>
        </p:nvSpPr>
        <p:spPr>
          <a:xfrm>
            <a:off x="196977" y="2601029"/>
            <a:ext cx="5723422" cy="3570208"/>
          </a:xfrm>
          <a:prstGeom prst="rect">
            <a:avLst/>
          </a:prstGeom>
          <a:noFill/>
        </p:spPr>
        <p:txBody>
          <a:bodyPr wrap="square" rtlCol="0">
            <a:spAutoFit/>
          </a:bodyPr>
          <a:lstStyle/>
          <a:p>
            <a:pPr>
              <a:spcAft>
                <a:spcPts val="1200"/>
              </a:spcAft>
            </a:pPr>
            <a:r>
              <a:rPr lang="en-US" sz="2400" dirty="0">
                <a:latin typeface="Gill Sans MT" panose="020B0502020104020203" pitchFamily="34" charset="77"/>
              </a:rPr>
              <a:t>You can determine if a value is in a binary tree by searching the appropriate half of the tree</a:t>
            </a:r>
          </a:p>
          <a:p>
            <a:r>
              <a:rPr lang="en-US" sz="2400" dirty="0">
                <a:latin typeface="Gill Sans MT" panose="020B0502020104020203" pitchFamily="34" charset="77"/>
              </a:rPr>
              <a:t>if target == node:</a:t>
            </a:r>
          </a:p>
          <a:p>
            <a:r>
              <a:rPr lang="en-US" sz="2400" dirty="0">
                <a:latin typeface="Gill Sans MT" panose="020B0502020104020203" pitchFamily="34" charset="77"/>
              </a:rPr>
              <a:t>     found it!</a:t>
            </a:r>
          </a:p>
          <a:p>
            <a:r>
              <a:rPr lang="en-US" sz="2400" dirty="0" err="1">
                <a:latin typeface="Gill Sans MT" panose="020B0502020104020203" pitchFamily="34" charset="77"/>
              </a:rPr>
              <a:t>elif</a:t>
            </a:r>
            <a:r>
              <a:rPr lang="en-US" sz="2400" dirty="0">
                <a:latin typeface="Gill Sans MT" panose="020B0502020104020203" pitchFamily="34" charset="77"/>
              </a:rPr>
              <a:t> target &lt; node:</a:t>
            </a:r>
          </a:p>
          <a:p>
            <a:r>
              <a:rPr lang="en-US" sz="2400" dirty="0">
                <a:latin typeface="Gill Sans MT" panose="020B0502020104020203" pitchFamily="34" charset="77"/>
              </a:rPr>
              <a:t>     search the left subtree</a:t>
            </a:r>
          </a:p>
          <a:p>
            <a:r>
              <a:rPr lang="en-US" sz="2400" dirty="0">
                <a:latin typeface="Gill Sans MT" panose="020B0502020104020203" pitchFamily="34" charset="77"/>
              </a:rPr>
              <a:t>else:</a:t>
            </a:r>
          </a:p>
          <a:p>
            <a:r>
              <a:rPr lang="en-US" sz="2400" dirty="0">
                <a:latin typeface="Gill Sans MT" panose="020B0502020104020203" pitchFamily="34" charset="77"/>
              </a:rPr>
              <a:t>     search the right subtree</a:t>
            </a:r>
          </a:p>
        </p:txBody>
      </p:sp>
    </p:spTree>
    <p:extLst>
      <p:ext uri="{BB962C8B-B14F-4D97-AF65-F5344CB8AC3E}">
        <p14:creationId xmlns:p14="http://schemas.microsoft.com/office/powerpoint/2010/main" val="306508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28D23E-21CE-A644-A3CB-53B63447306D}"/>
              </a:ext>
            </a:extLst>
          </p:cNvPr>
          <p:cNvPicPr>
            <a:picLocks noChangeAspect="1"/>
          </p:cNvPicPr>
          <p:nvPr/>
        </p:nvPicPr>
        <p:blipFill>
          <a:blip r:embed="rId3"/>
          <a:stretch>
            <a:fillRect/>
          </a:stretch>
        </p:blipFill>
        <p:spPr>
          <a:xfrm>
            <a:off x="227013" y="2610852"/>
            <a:ext cx="7254721" cy="3510349"/>
          </a:xfrm>
          <a:prstGeom prst="rect">
            <a:avLst/>
          </a:prstGeom>
        </p:spPr>
      </p:pic>
      <p:sp>
        <p:nvSpPr>
          <p:cNvPr id="2" name="Text Placeholder 1"/>
          <p:cNvSpPr>
            <a:spLocks noGrp="1"/>
          </p:cNvSpPr>
          <p:nvPr>
            <p:ph type="body" sz="quarter" idx="12"/>
          </p:nvPr>
        </p:nvSpPr>
        <p:spPr>
          <a:xfrm>
            <a:off x="196228" y="1058681"/>
            <a:ext cx="7430758" cy="4742512"/>
          </a:xfrm>
        </p:spPr>
        <p:txBody>
          <a:bodyPr/>
          <a:lstStyle/>
          <a:p>
            <a:r>
              <a:rPr lang="en-US" sz="2800" dirty="0">
                <a:latin typeface="Gill Sans MT" charset="0"/>
                <a:ea typeface="Gill Sans MT" charset="0"/>
                <a:cs typeface="Gill Sans MT" charset="0"/>
              </a:rPr>
              <a:t>How to represent a B-Tree with lists?</a:t>
            </a:r>
          </a:p>
          <a:p>
            <a:pPr>
              <a:spcAft>
                <a:spcPts val="0"/>
              </a:spcAft>
            </a:pPr>
            <a:r>
              <a:rPr lang="en-US" sz="2800" dirty="0">
                <a:latin typeface="Gill Sans MT" charset="0"/>
                <a:ea typeface="Gill Sans MT" charset="0"/>
                <a:cs typeface="Gill Sans MT" charset="0"/>
              </a:rPr>
              <a:t>Store Each node is list with three elements:</a:t>
            </a:r>
          </a:p>
          <a:p>
            <a:pPr>
              <a:spcAft>
                <a:spcPts val="0"/>
              </a:spcAft>
            </a:pPr>
            <a:r>
              <a:rPr lang="en-US" sz="2600" dirty="0">
                <a:solidFill>
                  <a:schemeClr val="accent1"/>
                </a:solidFill>
                <a:latin typeface="Courier" pitchFamily="2" charset="0"/>
                <a:ea typeface="Gill Sans MT" charset="0"/>
                <a:cs typeface="Gill Sans MT" charset="0"/>
              </a:rPr>
              <a:t>[</a:t>
            </a:r>
            <a:r>
              <a:rPr lang="en-US" sz="2600" dirty="0" err="1">
                <a:solidFill>
                  <a:schemeClr val="accent1"/>
                </a:solidFill>
                <a:latin typeface="Courier" pitchFamily="2" charset="0"/>
                <a:ea typeface="Gill Sans MT" charset="0"/>
                <a:cs typeface="Gill Sans MT" charset="0"/>
              </a:rPr>
              <a:t>left_subtree</a:t>
            </a:r>
            <a:r>
              <a:rPr lang="en-US" sz="2600" dirty="0">
                <a:solidFill>
                  <a:schemeClr val="accent1"/>
                </a:solidFill>
                <a:latin typeface="Courier" pitchFamily="2" charset="0"/>
                <a:ea typeface="Gill Sans MT" charset="0"/>
                <a:cs typeface="Gill Sans MT" charset="0"/>
              </a:rPr>
              <a:t>, value, </a:t>
            </a:r>
            <a:r>
              <a:rPr lang="en-US" sz="2600" dirty="0" err="1">
                <a:solidFill>
                  <a:schemeClr val="accent1"/>
                </a:solidFill>
                <a:latin typeface="Courier" pitchFamily="2" charset="0"/>
                <a:ea typeface="Gill Sans MT" charset="0"/>
                <a:cs typeface="Gill Sans MT" charset="0"/>
              </a:rPr>
              <a:t>right_subtree</a:t>
            </a:r>
            <a:r>
              <a:rPr lang="en-US" sz="2600" dirty="0">
                <a:solidFill>
                  <a:schemeClr val="accent1"/>
                </a:solidFill>
                <a:latin typeface="Courier" pitchFamily="2" charset="0"/>
                <a:ea typeface="Gill Sans MT" charset="0"/>
                <a:cs typeface="Gill Sans MT" charset="0"/>
              </a:rPr>
              <a:t>]</a:t>
            </a:r>
          </a:p>
          <a:p>
            <a:pPr>
              <a:spcAft>
                <a:spcPts val="0"/>
              </a:spcAft>
            </a:pPr>
            <a:endParaRPr lang="en-US" sz="20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a:xfrm>
            <a:off x="227013" y="274638"/>
            <a:ext cx="7923694" cy="716575"/>
          </a:xfrm>
        </p:spPr>
        <p:txBody>
          <a:bodyPr/>
          <a:lstStyle/>
          <a:p>
            <a:r>
              <a:rPr lang="en-US" dirty="0"/>
              <a:t>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4188860" y="3646577"/>
            <a:ext cx="2709277" cy="1891571"/>
            <a:chOff x="7044012" y="2138784"/>
            <a:chExt cx="1750556"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583519"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7044012" y="2939822"/>
              <a:ext cx="583519"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8211049" y="2939821"/>
              <a:ext cx="583519"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1"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125595"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3F217F1E-A53C-1448-9642-10D85000F095}"/>
              </a:ext>
            </a:extLst>
          </p:cNvPr>
          <p:cNvSpPr/>
          <p:nvPr/>
        </p:nvSpPr>
        <p:spPr>
          <a:xfrm>
            <a:off x="1233422" y="2785359"/>
            <a:ext cx="2245837" cy="25483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36CC5714-E1F2-4D43-9586-ED6168C2C147}"/>
              </a:ext>
            </a:extLst>
          </p:cNvPr>
          <p:cNvSpPr/>
          <p:nvPr/>
        </p:nvSpPr>
        <p:spPr>
          <a:xfrm>
            <a:off x="4272197" y="2785359"/>
            <a:ext cx="2269616" cy="254833"/>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a:extLst>
              <a:ext uri="{FF2B5EF4-FFF2-40B4-BE49-F238E27FC236}">
                <a16:creationId xmlns:a16="http://schemas.microsoft.com/office/drawing/2014/main" id="{4CBCE93D-67E8-D946-A65A-1EF2C7357E15}"/>
              </a:ext>
            </a:extLst>
          </p:cNvPr>
          <p:cNvSpPr/>
          <p:nvPr/>
        </p:nvSpPr>
        <p:spPr>
          <a:xfrm>
            <a:off x="3748476" y="2785359"/>
            <a:ext cx="254505" cy="254833"/>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7" name="Rounded Rectangular Callout 16">
            <a:extLst>
              <a:ext uri="{FF2B5EF4-FFF2-40B4-BE49-F238E27FC236}">
                <a16:creationId xmlns:a16="http://schemas.microsoft.com/office/drawing/2014/main" id="{48CAD753-5296-8946-9E35-B2F08FCA819C}"/>
              </a:ext>
            </a:extLst>
          </p:cNvPr>
          <p:cNvSpPr/>
          <p:nvPr/>
        </p:nvSpPr>
        <p:spPr>
          <a:xfrm>
            <a:off x="6745573" y="274637"/>
            <a:ext cx="2203555" cy="1898937"/>
          </a:xfrm>
          <a:prstGeom prst="wedgeRoundRectCallout">
            <a:avLst>
              <a:gd name="adj1" fmla="val -89338"/>
              <a:gd name="adj2" fmla="val 655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bg1"/>
                </a:solidFill>
              </a:rPr>
              <a:t>Alternatively,</a:t>
            </a:r>
          </a:p>
          <a:p>
            <a:r>
              <a:rPr lang="en-US" sz="2000" dirty="0">
                <a:solidFill>
                  <a:schemeClr val="bg1"/>
                </a:solidFill>
                <a:latin typeface="Courier" pitchFamily="2" charset="0"/>
              </a:rPr>
              <a:t>class </a:t>
            </a:r>
            <a:r>
              <a:rPr lang="en-US" sz="2000" dirty="0" err="1">
                <a:solidFill>
                  <a:schemeClr val="bg1"/>
                </a:solidFill>
                <a:latin typeface="Courier" pitchFamily="2" charset="0"/>
              </a:rPr>
              <a:t>BTree</a:t>
            </a:r>
            <a:r>
              <a:rPr lang="en-US" sz="2000" dirty="0">
                <a:solidFill>
                  <a:schemeClr val="bg1"/>
                </a:solidFill>
                <a:latin typeface="Courier" pitchFamily="2" charset="0"/>
              </a:rPr>
              <a:t>:</a:t>
            </a:r>
          </a:p>
          <a:p>
            <a:r>
              <a:rPr lang="en-US" sz="2000" dirty="0">
                <a:solidFill>
                  <a:schemeClr val="bg1"/>
                </a:solidFill>
                <a:latin typeface="Courier" pitchFamily="2" charset="0"/>
              </a:rPr>
              <a:t>   value</a:t>
            </a:r>
          </a:p>
          <a:p>
            <a:r>
              <a:rPr lang="en-US" sz="2000" dirty="0">
                <a:solidFill>
                  <a:schemeClr val="bg1"/>
                </a:solidFill>
                <a:latin typeface="Courier" pitchFamily="2" charset="0"/>
              </a:rPr>
              <a:t>   left</a:t>
            </a:r>
          </a:p>
          <a:p>
            <a:r>
              <a:rPr lang="en-US" sz="2000" dirty="0">
                <a:solidFill>
                  <a:schemeClr val="bg1"/>
                </a:solidFill>
                <a:latin typeface="Courier" pitchFamily="2" charset="0"/>
              </a:rPr>
              <a:t>   right </a:t>
            </a:r>
          </a:p>
        </p:txBody>
      </p:sp>
    </p:spTree>
    <p:extLst>
      <p:ext uri="{BB962C8B-B14F-4D97-AF65-F5344CB8AC3E}">
        <p14:creationId xmlns:p14="http://schemas.microsoft.com/office/powerpoint/2010/main" val="52462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68B749-59BF-C54A-B14A-AB2FE0D4191F}"/>
              </a:ext>
            </a:extLst>
          </p:cNvPr>
          <p:cNvPicPr>
            <a:picLocks noChangeAspect="1"/>
          </p:cNvPicPr>
          <p:nvPr/>
        </p:nvPicPr>
        <p:blipFill>
          <a:blip r:embed="rId3"/>
          <a:stretch>
            <a:fillRect/>
          </a:stretch>
        </p:blipFill>
        <p:spPr>
          <a:xfrm>
            <a:off x="165765" y="991213"/>
            <a:ext cx="6325156" cy="5237199"/>
          </a:xfrm>
          <a:prstGeom prst="rect">
            <a:avLst/>
          </a:prstGeom>
        </p:spPr>
      </p:pic>
      <p:sp>
        <p:nvSpPr>
          <p:cNvPr id="3" name="Title 2"/>
          <p:cNvSpPr>
            <a:spLocks noGrp="1"/>
          </p:cNvSpPr>
          <p:nvPr>
            <p:ph type="title"/>
          </p:nvPr>
        </p:nvSpPr>
        <p:spPr>
          <a:xfrm>
            <a:off x="227013" y="274638"/>
            <a:ext cx="7923694" cy="716575"/>
          </a:xfrm>
        </p:spPr>
        <p:txBody>
          <a:bodyPr/>
          <a:lstStyle/>
          <a:p>
            <a:r>
              <a:rPr lang="en-US" dirty="0"/>
              <a:t>Searching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5651292" y="2785360"/>
            <a:ext cx="2499415" cy="1936542"/>
            <a:chOff x="7044012" y="2138784"/>
            <a:chExt cx="1750556"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583519"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7044012" y="2939822"/>
              <a:ext cx="583519"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8211049" y="2939821"/>
              <a:ext cx="583519"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1"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125595"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3F217F1E-A53C-1448-9642-10D85000F095}"/>
              </a:ext>
            </a:extLst>
          </p:cNvPr>
          <p:cNvSpPr/>
          <p:nvPr/>
        </p:nvSpPr>
        <p:spPr>
          <a:xfrm>
            <a:off x="806623" y="1093809"/>
            <a:ext cx="1534674" cy="19511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36CC5714-E1F2-4D43-9586-ED6168C2C147}"/>
              </a:ext>
            </a:extLst>
          </p:cNvPr>
          <p:cNvSpPr/>
          <p:nvPr/>
        </p:nvSpPr>
        <p:spPr>
          <a:xfrm>
            <a:off x="2900124" y="1078820"/>
            <a:ext cx="1506983" cy="225091"/>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a:extLst>
              <a:ext uri="{FF2B5EF4-FFF2-40B4-BE49-F238E27FC236}">
                <a16:creationId xmlns:a16="http://schemas.microsoft.com/office/drawing/2014/main" id="{4CBCE93D-67E8-D946-A65A-1EF2C7357E15}"/>
              </a:ext>
            </a:extLst>
          </p:cNvPr>
          <p:cNvSpPr/>
          <p:nvPr/>
        </p:nvSpPr>
        <p:spPr>
          <a:xfrm>
            <a:off x="2531767" y="1049078"/>
            <a:ext cx="254505" cy="254833"/>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1525486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716575"/>
          </a:xfrm>
        </p:spPr>
        <p:txBody>
          <a:bodyPr/>
          <a:lstStyle/>
          <a:p>
            <a:r>
              <a:rPr lang="en-US" dirty="0"/>
              <a:t>Traversing Binary Trees Recursively</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sp>
        <p:nvSpPr>
          <p:cNvPr id="6" name="TextBox 5">
            <a:extLst>
              <a:ext uri="{FF2B5EF4-FFF2-40B4-BE49-F238E27FC236}">
                <a16:creationId xmlns:a16="http://schemas.microsoft.com/office/drawing/2014/main" id="{21FA8170-055E-8D48-88D1-CB897E9A65FB}"/>
              </a:ext>
            </a:extLst>
          </p:cNvPr>
          <p:cNvSpPr txBox="1"/>
          <p:nvPr/>
        </p:nvSpPr>
        <p:spPr>
          <a:xfrm>
            <a:off x="227013" y="991213"/>
            <a:ext cx="6028045" cy="5262979"/>
          </a:xfrm>
          <a:prstGeom prst="rect">
            <a:avLst/>
          </a:prstGeom>
          <a:noFill/>
        </p:spPr>
        <p:txBody>
          <a:bodyPr wrap="square" rtlCol="0">
            <a:spAutoFit/>
          </a:bodyPr>
          <a:lstStyle/>
          <a:p>
            <a:r>
              <a:rPr lang="en-US" sz="2400" b="1" i="1" dirty="0"/>
              <a:t>Task</a:t>
            </a:r>
            <a:r>
              <a:rPr lang="en-US" sz="2400" dirty="0"/>
              <a:t>: traverse the nodes from small to large</a:t>
            </a:r>
          </a:p>
          <a:p>
            <a:r>
              <a:rPr lang="en-US" sz="2400" b="1" i="1" dirty="0"/>
              <a:t>Solution</a:t>
            </a:r>
            <a:r>
              <a:rPr lang="en-US" sz="2400" dirty="0"/>
              <a:t>:  </a:t>
            </a:r>
          </a:p>
          <a:p>
            <a:r>
              <a:rPr lang="en-US" sz="2400" dirty="0"/>
              <a:t>Traverse(root/top of the tree)</a:t>
            </a:r>
          </a:p>
          <a:p>
            <a:endParaRPr lang="en-US" sz="2400" dirty="0"/>
          </a:p>
          <a:p>
            <a:r>
              <a:rPr lang="en-US" sz="2400" b="1" i="1" dirty="0"/>
              <a:t>Traverse(node):</a:t>
            </a:r>
          </a:p>
          <a:p>
            <a:r>
              <a:rPr lang="en-US" sz="2400" dirty="0"/>
              <a:t>     If a terminal node (no children):</a:t>
            </a:r>
          </a:p>
          <a:p>
            <a:r>
              <a:rPr lang="en-US" sz="2400" dirty="0"/>
              <a:t>            Consume/display the value </a:t>
            </a:r>
          </a:p>
          <a:p>
            <a:r>
              <a:rPr lang="en-US" sz="2400" dirty="0"/>
              <a:t>             return </a:t>
            </a:r>
          </a:p>
          <a:p>
            <a:r>
              <a:rPr lang="en-US" sz="2400" dirty="0"/>
              <a:t>     If node has a left child:</a:t>
            </a:r>
          </a:p>
          <a:p>
            <a:r>
              <a:rPr lang="en-US" sz="2400" dirty="0"/>
              <a:t>          Traverse(left child)</a:t>
            </a:r>
          </a:p>
          <a:p>
            <a:r>
              <a:rPr lang="en-US" sz="2400" dirty="0"/>
              <a:t>     Consume/display the value</a:t>
            </a:r>
          </a:p>
          <a:p>
            <a:r>
              <a:rPr lang="en-US" sz="2400" dirty="0"/>
              <a:t>      If node has a right child:</a:t>
            </a:r>
          </a:p>
          <a:p>
            <a:r>
              <a:rPr lang="en-US" sz="2400" dirty="0"/>
              <a:t>            Traverse(right child)</a:t>
            </a:r>
          </a:p>
          <a:p>
            <a:r>
              <a:rPr lang="en-US" sz="2400" dirty="0"/>
              <a:t>      Return</a:t>
            </a:r>
          </a:p>
        </p:txBody>
      </p:sp>
      <p:grpSp>
        <p:nvGrpSpPr>
          <p:cNvPr id="44" name="Group 43">
            <a:extLst>
              <a:ext uri="{FF2B5EF4-FFF2-40B4-BE49-F238E27FC236}">
                <a16:creationId xmlns:a16="http://schemas.microsoft.com/office/drawing/2014/main" id="{DF6A89D9-908E-4A4E-9A85-3AD1212F8D6C}"/>
              </a:ext>
            </a:extLst>
          </p:cNvPr>
          <p:cNvGrpSpPr/>
          <p:nvPr/>
        </p:nvGrpSpPr>
        <p:grpSpPr>
          <a:xfrm>
            <a:off x="6148735" y="1592354"/>
            <a:ext cx="2744891" cy="3436761"/>
            <a:chOff x="2801468" y="2803160"/>
            <a:chExt cx="2744891" cy="3436761"/>
          </a:xfrm>
        </p:grpSpPr>
        <p:sp>
          <p:nvSpPr>
            <p:cNvPr id="45" name="Oval 44">
              <a:extLst>
                <a:ext uri="{FF2B5EF4-FFF2-40B4-BE49-F238E27FC236}">
                  <a16:creationId xmlns:a16="http://schemas.microsoft.com/office/drawing/2014/main" id="{7D5DEC7D-18A3-884E-9B49-190DFF3F2D51}"/>
                </a:ext>
              </a:extLst>
            </p:cNvPr>
            <p:cNvSpPr/>
            <p:nvPr/>
          </p:nvSpPr>
          <p:spPr>
            <a:xfrm>
              <a:off x="4227225" y="2803160"/>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46" name="Oval 45">
              <a:extLst>
                <a:ext uri="{FF2B5EF4-FFF2-40B4-BE49-F238E27FC236}">
                  <a16:creationId xmlns:a16="http://schemas.microsoft.com/office/drawing/2014/main" id="{5869B004-78A7-C041-8028-F39382E3ACB1}"/>
                </a:ext>
              </a:extLst>
            </p:cNvPr>
            <p:cNvSpPr/>
            <p:nvPr/>
          </p:nvSpPr>
          <p:spPr>
            <a:xfrm>
              <a:off x="3567658" y="3733889"/>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47" name="Oval 46">
              <a:extLst>
                <a:ext uri="{FF2B5EF4-FFF2-40B4-BE49-F238E27FC236}">
                  <a16:creationId xmlns:a16="http://schemas.microsoft.com/office/drawing/2014/main" id="{FAF503BE-DB31-6B44-87C4-CBCA46D0F0E9}"/>
                </a:ext>
              </a:extLst>
            </p:cNvPr>
            <p:cNvSpPr/>
            <p:nvPr/>
          </p:nvSpPr>
          <p:spPr>
            <a:xfrm>
              <a:off x="4886792" y="3733888"/>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48" name="Straight Arrow Connector 47">
              <a:extLst>
                <a:ext uri="{FF2B5EF4-FFF2-40B4-BE49-F238E27FC236}">
                  <a16:creationId xmlns:a16="http://schemas.microsoft.com/office/drawing/2014/main" id="{20D0B100-15D5-954E-BB1A-FC9D46FC11AA}"/>
                </a:ext>
              </a:extLst>
            </p:cNvPr>
            <p:cNvCxnSpPr>
              <a:cxnSpLocks/>
              <a:stCxn id="45" idx="3"/>
            </p:cNvCxnSpPr>
            <p:nvPr/>
          </p:nvCxnSpPr>
          <p:spPr>
            <a:xfrm flipH="1">
              <a:off x="3897441" y="3353341"/>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D87D9AD-2AC4-FF49-8E74-87F2231506AB}"/>
                </a:ext>
              </a:extLst>
            </p:cNvPr>
            <p:cNvCxnSpPr>
              <a:cxnSpLocks/>
              <a:stCxn id="45" idx="5"/>
              <a:endCxn id="47" idx="0"/>
            </p:cNvCxnSpPr>
            <p:nvPr/>
          </p:nvCxnSpPr>
          <p:spPr>
            <a:xfrm>
              <a:off x="4790201" y="3353341"/>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490CA881-EB50-5547-9382-5887C745B701}"/>
                </a:ext>
              </a:extLst>
            </p:cNvPr>
            <p:cNvSpPr/>
            <p:nvPr/>
          </p:nvSpPr>
          <p:spPr>
            <a:xfrm>
              <a:off x="2801468" y="4631519"/>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a:t>
              </a:r>
            </a:p>
          </p:txBody>
        </p:sp>
        <p:cxnSp>
          <p:nvCxnSpPr>
            <p:cNvPr id="51" name="Straight Arrow Connector 50">
              <a:extLst>
                <a:ext uri="{FF2B5EF4-FFF2-40B4-BE49-F238E27FC236}">
                  <a16:creationId xmlns:a16="http://schemas.microsoft.com/office/drawing/2014/main" id="{BB4BE456-6235-F741-932C-11E14CEECAF3}"/>
                </a:ext>
              </a:extLst>
            </p:cNvPr>
            <p:cNvCxnSpPr>
              <a:cxnSpLocks/>
            </p:cNvCxnSpPr>
            <p:nvPr/>
          </p:nvCxnSpPr>
          <p:spPr>
            <a:xfrm flipH="1">
              <a:off x="3257879" y="4320207"/>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3CE9EA96-DA83-F745-BF38-2414E92DF6B4}"/>
                </a:ext>
              </a:extLst>
            </p:cNvPr>
            <p:cNvSpPr/>
            <p:nvPr/>
          </p:nvSpPr>
          <p:spPr>
            <a:xfrm>
              <a:off x="4227223" y="4664616"/>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sp>
          <p:nvSpPr>
            <p:cNvPr id="53" name="Oval 52">
              <a:extLst>
                <a:ext uri="{FF2B5EF4-FFF2-40B4-BE49-F238E27FC236}">
                  <a16:creationId xmlns:a16="http://schemas.microsoft.com/office/drawing/2014/main" id="{6E47C7C9-7DA5-3E4E-8850-CE38E4D09CC4}"/>
                </a:ext>
              </a:extLst>
            </p:cNvPr>
            <p:cNvSpPr/>
            <p:nvPr/>
          </p:nvSpPr>
          <p:spPr>
            <a:xfrm>
              <a:off x="4886790" y="5595344"/>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25</a:t>
              </a:r>
            </a:p>
          </p:txBody>
        </p:sp>
        <p:cxnSp>
          <p:nvCxnSpPr>
            <p:cNvPr id="54" name="Straight Arrow Connector 53">
              <a:extLst>
                <a:ext uri="{FF2B5EF4-FFF2-40B4-BE49-F238E27FC236}">
                  <a16:creationId xmlns:a16="http://schemas.microsoft.com/office/drawing/2014/main" id="{61260CC5-8EEF-6B47-9846-23A25DC454DF}"/>
                </a:ext>
              </a:extLst>
            </p:cNvPr>
            <p:cNvCxnSpPr>
              <a:cxnSpLocks/>
              <a:stCxn id="52" idx="5"/>
              <a:endCxn id="53" idx="0"/>
            </p:cNvCxnSpPr>
            <p:nvPr/>
          </p:nvCxnSpPr>
          <p:spPr>
            <a:xfrm>
              <a:off x="4790199" y="5214797"/>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5FBFE7C-F075-C34F-B118-DD83C43BEE78}"/>
                </a:ext>
              </a:extLst>
            </p:cNvPr>
            <p:cNvCxnSpPr>
              <a:cxnSpLocks/>
            </p:cNvCxnSpPr>
            <p:nvPr/>
          </p:nvCxnSpPr>
          <p:spPr>
            <a:xfrm>
              <a:off x="4110628" y="4313199"/>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CDBE507B-8A01-2240-AF51-EDA6E736FBE8}"/>
              </a:ext>
            </a:extLst>
          </p:cNvPr>
          <p:cNvCxnSpPr/>
          <p:nvPr/>
        </p:nvCxnSpPr>
        <p:spPr>
          <a:xfrm flipH="1">
            <a:off x="7108106" y="2010519"/>
            <a:ext cx="349789" cy="3222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5738B43-6547-CB47-9F52-68F40AEA3D69}"/>
              </a:ext>
            </a:extLst>
          </p:cNvPr>
          <p:cNvCxnSpPr/>
          <p:nvPr/>
        </p:nvCxnSpPr>
        <p:spPr>
          <a:xfrm flipH="1">
            <a:off x="6448239" y="2966410"/>
            <a:ext cx="349789" cy="3222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03C1D37A-9B9B-8F40-8BED-C82A808BADCC}"/>
              </a:ext>
            </a:extLst>
          </p:cNvPr>
          <p:cNvCxnSpPr/>
          <p:nvPr/>
        </p:nvCxnSpPr>
        <p:spPr>
          <a:xfrm flipH="1">
            <a:off x="6826588" y="3288699"/>
            <a:ext cx="349789" cy="322289"/>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89561927-D244-594D-9704-8296AB9B84E9}"/>
              </a:ext>
            </a:extLst>
          </p:cNvPr>
          <p:cNvCxnSpPr>
            <a:cxnSpLocks/>
          </p:cNvCxnSpPr>
          <p:nvPr/>
        </p:nvCxnSpPr>
        <p:spPr>
          <a:xfrm>
            <a:off x="8331749" y="3903787"/>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68C6CB6-92DD-2D42-ABEB-BFAC87DACC7C}"/>
              </a:ext>
            </a:extLst>
          </p:cNvPr>
          <p:cNvCxnSpPr>
            <a:cxnSpLocks/>
          </p:cNvCxnSpPr>
          <p:nvPr/>
        </p:nvCxnSpPr>
        <p:spPr>
          <a:xfrm>
            <a:off x="7252963" y="3234407"/>
            <a:ext cx="330083"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26A481F9-8A87-A743-B2CE-3CD1EC95119A}"/>
              </a:ext>
            </a:extLst>
          </p:cNvPr>
          <p:cNvCxnSpPr>
            <a:cxnSpLocks/>
          </p:cNvCxnSpPr>
          <p:nvPr/>
        </p:nvCxnSpPr>
        <p:spPr>
          <a:xfrm>
            <a:off x="7952820" y="4147066"/>
            <a:ext cx="330083"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AD761950-C0DE-A843-91AE-C0294875ADE7}"/>
              </a:ext>
            </a:extLst>
          </p:cNvPr>
          <p:cNvCxnSpPr>
            <a:cxnSpLocks/>
          </p:cNvCxnSpPr>
          <p:nvPr/>
        </p:nvCxnSpPr>
        <p:spPr>
          <a:xfrm>
            <a:off x="7676855" y="2993755"/>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25929B07-9C2A-FE47-A441-D40BFA70BD41}"/>
              </a:ext>
            </a:extLst>
          </p:cNvPr>
          <p:cNvCxnSpPr>
            <a:cxnSpLocks/>
          </p:cNvCxnSpPr>
          <p:nvPr/>
        </p:nvCxnSpPr>
        <p:spPr>
          <a:xfrm>
            <a:off x="8301772" y="2033586"/>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Rounded Rectangular Callout 73">
            <a:extLst>
              <a:ext uri="{FF2B5EF4-FFF2-40B4-BE49-F238E27FC236}">
                <a16:creationId xmlns:a16="http://schemas.microsoft.com/office/drawing/2014/main" id="{160E29C2-F391-D945-A04E-3171492BC1D2}"/>
              </a:ext>
            </a:extLst>
          </p:cNvPr>
          <p:cNvSpPr/>
          <p:nvPr/>
        </p:nvSpPr>
        <p:spPr>
          <a:xfrm>
            <a:off x="4716844" y="4776152"/>
            <a:ext cx="2863782" cy="1156452"/>
          </a:xfrm>
          <a:prstGeom prst="wedgeRoundRectCallout">
            <a:avLst>
              <a:gd name="adj1" fmla="val -79816"/>
              <a:gd name="adj2" fmla="val -191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run time stack keeps track of where you are and where to return</a:t>
            </a:r>
          </a:p>
        </p:txBody>
      </p:sp>
      <p:cxnSp>
        <p:nvCxnSpPr>
          <p:cNvPr id="75" name="Straight Arrow Connector 74">
            <a:extLst>
              <a:ext uri="{FF2B5EF4-FFF2-40B4-BE49-F238E27FC236}">
                <a16:creationId xmlns:a16="http://schemas.microsoft.com/office/drawing/2014/main" id="{38517B56-0D1F-A242-9074-B54FB936B604}"/>
              </a:ext>
            </a:extLst>
          </p:cNvPr>
          <p:cNvCxnSpPr>
            <a:cxnSpLocks/>
            <a:endCxn id="47" idx="1"/>
          </p:cNvCxnSpPr>
          <p:nvPr/>
        </p:nvCxnSpPr>
        <p:spPr>
          <a:xfrm>
            <a:off x="8050881" y="2332808"/>
            <a:ext cx="279769"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0C3F382-1365-5249-AFB5-7D425570B270}"/>
              </a:ext>
            </a:extLst>
          </p:cNvPr>
          <p:cNvCxnSpPr/>
          <p:nvPr/>
        </p:nvCxnSpPr>
        <p:spPr>
          <a:xfrm flipH="1">
            <a:off x="7563901" y="2303678"/>
            <a:ext cx="349789" cy="322289"/>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024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716575"/>
          </a:xfrm>
        </p:spPr>
        <p:txBody>
          <a:bodyPr/>
          <a:lstStyle/>
          <a:p>
            <a:r>
              <a:rPr lang="en-US" dirty="0"/>
              <a:t>Inserting into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sp>
        <p:nvSpPr>
          <p:cNvPr id="14" name="Oval 13">
            <a:extLst>
              <a:ext uri="{FF2B5EF4-FFF2-40B4-BE49-F238E27FC236}">
                <a16:creationId xmlns:a16="http://schemas.microsoft.com/office/drawing/2014/main" id="{A3F3176A-EF16-5648-830F-98EDC4682632}"/>
              </a:ext>
            </a:extLst>
          </p:cNvPr>
          <p:cNvSpPr/>
          <p:nvPr/>
        </p:nvSpPr>
        <p:spPr>
          <a:xfrm>
            <a:off x="7623266" y="3791420"/>
            <a:ext cx="558133" cy="5331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16" name="Oval 15">
            <a:extLst>
              <a:ext uri="{FF2B5EF4-FFF2-40B4-BE49-F238E27FC236}">
                <a16:creationId xmlns:a16="http://schemas.microsoft.com/office/drawing/2014/main" id="{7EBE5B05-33F0-CC41-8593-3E0CB316B6E9}"/>
              </a:ext>
            </a:extLst>
          </p:cNvPr>
          <p:cNvSpPr/>
          <p:nvPr/>
        </p:nvSpPr>
        <p:spPr>
          <a:xfrm>
            <a:off x="7065133" y="4561284"/>
            <a:ext cx="558133" cy="533170"/>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7" name="Oval 16">
            <a:extLst>
              <a:ext uri="{FF2B5EF4-FFF2-40B4-BE49-F238E27FC236}">
                <a16:creationId xmlns:a16="http://schemas.microsoft.com/office/drawing/2014/main" id="{B9F3727E-929A-244B-A291-3D71F1C97BB7}"/>
              </a:ext>
            </a:extLst>
          </p:cNvPr>
          <p:cNvSpPr/>
          <p:nvPr/>
        </p:nvSpPr>
        <p:spPr>
          <a:xfrm>
            <a:off x="8181400" y="4561283"/>
            <a:ext cx="558133" cy="5331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9" name="Straight Arrow Connector 18">
            <a:extLst>
              <a:ext uri="{FF2B5EF4-FFF2-40B4-BE49-F238E27FC236}">
                <a16:creationId xmlns:a16="http://schemas.microsoft.com/office/drawing/2014/main" id="{07C37F10-6D2F-5F40-8945-C901CD8FDB3C}"/>
              </a:ext>
            </a:extLst>
          </p:cNvPr>
          <p:cNvCxnSpPr>
            <a:cxnSpLocks/>
            <a:stCxn id="14" idx="3"/>
          </p:cNvCxnSpPr>
          <p:nvPr/>
        </p:nvCxnSpPr>
        <p:spPr>
          <a:xfrm flipH="1">
            <a:off x="7344199" y="4246509"/>
            <a:ext cx="360804" cy="314774"/>
          </a:xfrm>
          <a:prstGeom prst="straightConnector1">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22D3EBA-4275-B445-BD67-EAE3082624F1}"/>
              </a:ext>
            </a:extLst>
          </p:cNvPr>
          <p:cNvCxnSpPr>
            <a:cxnSpLocks/>
            <a:stCxn id="14" idx="5"/>
            <a:endCxn id="17" idx="0"/>
          </p:cNvCxnSpPr>
          <p:nvPr/>
        </p:nvCxnSpPr>
        <p:spPr>
          <a:xfrm>
            <a:off x="8099663" y="4246509"/>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552E1881-FC7F-6D4D-B684-E948024F6FAF}"/>
              </a:ext>
            </a:extLst>
          </p:cNvPr>
          <p:cNvSpPr/>
          <p:nvPr/>
        </p:nvSpPr>
        <p:spPr>
          <a:xfrm>
            <a:off x="7623265" y="5331146"/>
            <a:ext cx="558133" cy="53317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cxnSp>
        <p:nvCxnSpPr>
          <p:cNvPr id="27" name="Straight Arrow Connector 26">
            <a:extLst>
              <a:ext uri="{FF2B5EF4-FFF2-40B4-BE49-F238E27FC236}">
                <a16:creationId xmlns:a16="http://schemas.microsoft.com/office/drawing/2014/main" id="{7CA51A3D-A3A8-1B46-968F-743778798B01}"/>
              </a:ext>
            </a:extLst>
          </p:cNvPr>
          <p:cNvCxnSpPr>
            <a:cxnSpLocks/>
          </p:cNvCxnSpPr>
          <p:nvPr/>
        </p:nvCxnSpPr>
        <p:spPr>
          <a:xfrm>
            <a:off x="7524601" y="5040467"/>
            <a:ext cx="360804" cy="3147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1FA8170-055E-8D48-88D1-CB897E9A65FB}"/>
              </a:ext>
            </a:extLst>
          </p:cNvPr>
          <p:cNvSpPr txBox="1"/>
          <p:nvPr/>
        </p:nvSpPr>
        <p:spPr>
          <a:xfrm>
            <a:off x="227013" y="991213"/>
            <a:ext cx="6028045" cy="5201424"/>
          </a:xfrm>
          <a:prstGeom prst="rect">
            <a:avLst/>
          </a:prstGeom>
          <a:noFill/>
        </p:spPr>
        <p:txBody>
          <a:bodyPr wrap="square" rtlCol="0">
            <a:spAutoFit/>
          </a:bodyPr>
          <a:lstStyle/>
          <a:p>
            <a:r>
              <a:rPr lang="en-US" sz="2400" b="1" i="1" dirty="0"/>
              <a:t>Task</a:t>
            </a:r>
            <a:r>
              <a:rPr lang="en-US" sz="2400" dirty="0"/>
              <a:t>: insert a new value in the tree</a:t>
            </a:r>
          </a:p>
          <a:p>
            <a:r>
              <a:rPr lang="en-US" sz="2400" b="1" i="1" dirty="0"/>
              <a:t>Solution</a:t>
            </a:r>
            <a:r>
              <a:rPr lang="en-US" sz="2400" dirty="0"/>
              <a:t>:  </a:t>
            </a:r>
          </a:p>
          <a:p>
            <a:pPr marL="342900" indent="-342900">
              <a:buFont typeface="Arial" panose="020B0604020202020204" pitchFamily="34" charset="0"/>
              <a:buChar char="•"/>
            </a:pPr>
            <a:r>
              <a:rPr lang="en-US" sz="2400" dirty="0"/>
              <a:t>Start at the root of the tree </a:t>
            </a:r>
          </a:p>
          <a:p>
            <a:pPr marL="342900" indent="-342900">
              <a:buFont typeface="Arial" panose="020B0604020202020204" pitchFamily="34" charset="0"/>
              <a:buChar char="•"/>
            </a:pPr>
            <a:r>
              <a:rPr lang="en-US" sz="2400" dirty="0"/>
              <a:t>Compare the new value to the value of the current node</a:t>
            </a:r>
          </a:p>
          <a:p>
            <a:pPr marL="342900" indent="-342900">
              <a:buFont typeface="Arial" panose="020B0604020202020204" pitchFamily="34" charset="0"/>
              <a:buChar char="•"/>
            </a:pPr>
            <a:r>
              <a:rPr lang="en-US" sz="2400" dirty="0"/>
              <a:t>If the new value == current value then done</a:t>
            </a:r>
          </a:p>
          <a:p>
            <a:pPr marL="342900" indent="-342900">
              <a:buFont typeface="Arial" panose="020B0604020202020204" pitchFamily="34" charset="0"/>
              <a:buChar char="•"/>
            </a:pPr>
            <a:r>
              <a:rPr lang="en-US" sz="2400" dirty="0"/>
              <a:t>If the new value &lt; current value traverse the left side of the current node</a:t>
            </a:r>
          </a:p>
          <a:p>
            <a:pPr marL="342900" indent="-342900">
              <a:buFont typeface="Arial" panose="020B0604020202020204" pitchFamily="34" charset="0"/>
              <a:buChar char="•"/>
            </a:pPr>
            <a:r>
              <a:rPr lang="en-US" sz="2400" dirty="0"/>
              <a:t>If the new value &gt; current value traverse the right side of the current node</a:t>
            </a:r>
          </a:p>
          <a:p>
            <a:pPr marL="342900" indent="-342900">
              <a:buFont typeface="Arial" panose="020B0604020202020204" pitchFamily="34" charset="0"/>
              <a:buChar char="•"/>
            </a:pPr>
            <a:r>
              <a:rPr lang="en-US" sz="2400" dirty="0"/>
              <a:t>Once you reach a terminal node, insert the new node</a:t>
            </a:r>
          </a:p>
          <a:p>
            <a:pPr marL="342900" indent="-342900">
              <a:buFont typeface="Arial" panose="020B0604020202020204" pitchFamily="34" charset="0"/>
              <a:buChar char="•"/>
            </a:pPr>
            <a:endParaRPr lang="en-US" sz="2400" dirty="0"/>
          </a:p>
          <a:p>
            <a:endParaRPr lang="en-US" sz="2000" dirty="0"/>
          </a:p>
        </p:txBody>
      </p:sp>
      <p:grpSp>
        <p:nvGrpSpPr>
          <p:cNvPr id="7" name="Group 6">
            <a:extLst>
              <a:ext uri="{FF2B5EF4-FFF2-40B4-BE49-F238E27FC236}">
                <a16:creationId xmlns:a16="http://schemas.microsoft.com/office/drawing/2014/main" id="{73BA0CB5-5235-CB45-A69C-DB4DCD5F4A70}"/>
              </a:ext>
            </a:extLst>
          </p:cNvPr>
          <p:cNvGrpSpPr/>
          <p:nvPr/>
        </p:nvGrpSpPr>
        <p:grpSpPr>
          <a:xfrm>
            <a:off x="6983396" y="1513351"/>
            <a:ext cx="1674400" cy="1303032"/>
            <a:chOff x="7182427" y="1110905"/>
            <a:chExt cx="1674400" cy="1303032"/>
          </a:xfrm>
        </p:grpSpPr>
        <p:sp>
          <p:nvSpPr>
            <p:cNvPr id="29" name="Oval 28">
              <a:extLst>
                <a:ext uri="{FF2B5EF4-FFF2-40B4-BE49-F238E27FC236}">
                  <a16:creationId xmlns:a16="http://schemas.microsoft.com/office/drawing/2014/main" id="{60FE8A2F-F74D-2242-A7EE-3E207ABF3E96}"/>
                </a:ext>
              </a:extLst>
            </p:cNvPr>
            <p:cNvSpPr/>
            <p:nvPr/>
          </p:nvSpPr>
          <p:spPr>
            <a:xfrm>
              <a:off x="7740560" y="1110905"/>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30" name="Oval 29">
              <a:extLst>
                <a:ext uri="{FF2B5EF4-FFF2-40B4-BE49-F238E27FC236}">
                  <a16:creationId xmlns:a16="http://schemas.microsoft.com/office/drawing/2014/main" id="{9ECCB2F4-0A2D-9B4E-B9BF-8A1C41218D0C}"/>
                </a:ext>
              </a:extLst>
            </p:cNvPr>
            <p:cNvSpPr/>
            <p:nvPr/>
          </p:nvSpPr>
          <p:spPr>
            <a:xfrm>
              <a:off x="7182427" y="1880768"/>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31" name="Oval 30">
              <a:extLst>
                <a:ext uri="{FF2B5EF4-FFF2-40B4-BE49-F238E27FC236}">
                  <a16:creationId xmlns:a16="http://schemas.microsoft.com/office/drawing/2014/main" id="{4E3543A9-9B98-A246-8BE3-1BFBD2E76F80}"/>
                </a:ext>
              </a:extLst>
            </p:cNvPr>
            <p:cNvSpPr/>
            <p:nvPr/>
          </p:nvSpPr>
          <p:spPr>
            <a:xfrm>
              <a:off x="8298694" y="1880768"/>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32" name="Straight Arrow Connector 31">
              <a:extLst>
                <a:ext uri="{FF2B5EF4-FFF2-40B4-BE49-F238E27FC236}">
                  <a16:creationId xmlns:a16="http://schemas.microsoft.com/office/drawing/2014/main" id="{366A43E8-65EB-6044-B5E5-5240ABA58557}"/>
                </a:ext>
              </a:extLst>
            </p:cNvPr>
            <p:cNvCxnSpPr>
              <a:cxnSpLocks/>
              <a:stCxn id="29" idx="3"/>
            </p:cNvCxnSpPr>
            <p:nvPr/>
          </p:nvCxnSpPr>
          <p:spPr>
            <a:xfrm flipH="1">
              <a:off x="7461493" y="1565994"/>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894AD6-F277-AA48-AEC7-2AD5ACF356A3}"/>
                </a:ext>
              </a:extLst>
            </p:cNvPr>
            <p:cNvCxnSpPr>
              <a:cxnSpLocks/>
              <a:stCxn id="29" idx="5"/>
              <a:endCxn id="31" idx="0"/>
            </p:cNvCxnSpPr>
            <p:nvPr/>
          </p:nvCxnSpPr>
          <p:spPr>
            <a:xfrm>
              <a:off x="8216957" y="1565994"/>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B33E23A2-36CC-0041-94C3-D27CC8DFE2CB}"/>
              </a:ext>
            </a:extLst>
          </p:cNvPr>
          <p:cNvSpPr txBox="1"/>
          <p:nvPr/>
        </p:nvSpPr>
        <p:spPr>
          <a:xfrm>
            <a:off x="6775443" y="1312963"/>
            <a:ext cx="647293" cy="369332"/>
          </a:xfrm>
          <a:prstGeom prst="rect">
            <a:avLst/>
          </a:prstGeom>
          <a:noFill/>
        </p:spPr>
        <p:txBody>
          <a:bodyPr wrap="none" rtlCol="0">
            <a:spAutoFit/>
          </a:bodyPr>
          <a:lstStyle/>
          <a:p>
            <a:r>
              <a:rPr lang="en-US" b="1" i="1" dirty="0"/>
              <a:t>Start</a:t>
            </a:r>
          </a:p>
        </p:txBody>
      </p:sp>
      <p:sp>
        <p:nvSpPr>
          <p:cNvPr id="40" name="TextBox 39">
            <a:extLst>
              <a:ext uri="{FF2B5EF4-FFF2-40B4-BE49-F238E27FC236}">
                <a16:creationId xmlns:a16="http://schemas.microsoft.com/office/drawing/2014/main" id="{18361533-B891-454C-99A0-1117E5EB8AD9}"/>
              </a:ext>
            </a:extLst>
          </p:cNvPr>
          <p:cNvSpPr txBox="1"/>
          <p:nvPr/>
        </p:nvSpPr>
        <p:spPr>
          <a:xfrm>
            <a:off x="6775443" y="3260441"/>
            <a:ext cx="1024639" cy="369332"/>
          </a:xfrm>
          <a:prstGeom prst="rect">
            <a:avLst/>
          </a:prstGeom>
          <a:noFill/>
        </p:spPr>
        <p:txBody>
          <a:bodyPr wrap="none" rtlCol="0">
            <a:spAutoFit/>
          </a:bodyPr>
          <a:lstStyle/>
          <a:p>
            <a:r>
              <a:rPr lang="en-US" b="1" i="1" dirty="0"/>
              <a:t>Insert 14</a:t>
            </a:r>
          </a:p>
        </p:txBody>
      </p:sp>
      <p:sp>
        <p:nvSpPr>
          <p:cNvPr id="41" name="Triangle 40">
            <a:extLst>
              <a:ext uri="{FF2B5EF4-FFF2-40B4-BE49-F238E27FC236}">
                <a16:creationId xmlns:a16="http://schemas.microsoft.com/office/drawing/2014/main" id="{C513D22B-8088-0E4B-92C6-EE61C8D497D9}"/>
              </a:ext>
            </a:extLst>
          </p:cNvPr>
          <p:cNvSpPr/>
          <p:nvPr/>
        </p:nvSpPr>
        <p:spPr>
          <a:xfrm>
            <a:off x="8280065" y="3629773"/>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a:t>
            </a:r>
          </a:p>
        </p:txBody>
      </p:sp>
      <p:sp>
        <p:nvSpPr>
          <p:cNvPr id="42" name="Triangle 41">
            <a:extLst>
              <a:ext uri="{FF2B5EF4-FFF2-40B4-BE49-F238E27FC236}">
                <a16:creationId xmlns:a16="http://schemas.microsoft.com/office/drawing/2014/main" id="{E3BB2875-FA16-5941-BE2E-630B99632D07}"/>
              </a:ext>
            </a:extLst>
          </p:cNvPr>
          <p:cNvSpPr/>
          <p:nvPr/>
        </p:nvSpPr>
        <p:spPr>
          <a:xfrm>
            <a:off x="6678594" y="4072065"/>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2</a:t>
            </a:r>
            <a:endParaRPr lang="en-US" sz="1400" b="1" dirty="0">
              <a:solidFill>
                <a:schemeClr val="bg1"/>
              </a:solidFill>
            </a:endParaRPr>
          </a:p>
        </p:txBody>
      </p:sp>
      <p:sp>
        <p:nvSpPr>
          <p:cNvPr id="43" name="Triangle 42">
            <a:extLst>
              <a:ext uri="{FF2B5EF4-FFF2-40B4-BE49-F238E27FC236}">
                <a16:creationId xmlns:a16="http://schemas.microsoft.com/office/drawing/2014/main" id="{B246AC96-5F59-E343-8F86-E844B7BB8C12}"/>
              </a:ext>
            </a:extLst>
          </p:cNvPr>
          <p:cNvSpPr/>
          <p:nvPr/>
        </p:nvSpPr>
        <p:spPr>
          <a:xfrm>
            <a:off x="7015801" y="5278678"/>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3</a:t>
            </a:r>
          </a:p>
        </p:txBody>
      </p:sp>
    </p:spTree>
    <p:extLst>
      <p:ext uri="{BB962C8B-B14F-4D97-AF65-F5344CB8AC3E}">
        <p14:creationId xmlns:p14="http://schemas.microsoft.com/office/powerpoint/2010/main" val="76457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04A36A0-6ED6-D541-A21D-6C85746F08A7}"/>
              </a:ext>
            </a:extLst>
          </p:cNvPr>
          <p:cNvPicPr>
            <a:picLocks noChangeAspect="1"/>
          </p:cNvPicPr>
          <p:nvPr/>
        </p:nvPicPr>
        <p:blipFill>
          <a:blip r:embed="rId3"/>
          <a:stretch>
            <a:fillRect/>
          </a:stretch>
        </p:blipFill>
        <p:spPr>
          <a:xfrm>
            <a:off x="227013" y="1036183"/>
            <a:ext cx="6550702" cy="5194092"/>
          </a:xfrm>
          <a:prstGeom prst="rect">
            <a:avLst/>
          </a:prstGeom>
        </p:spPr>
      </p:pic>
      <p:sp>
        <p:nvSpPr>
          <p:cNvPr id="3" name="Title 2"/>
          <p:cNvSpPr>
            <a:spLocks noGrp="1"/>
          </p:cNvSpPr>
          <p:nvPr>
            <p:ph type="title"/>
          </p:nvPr>
        </p:nvSpPr>
        <p:spPr>
          <a:xfrm>
            <a:off x="227013" y="274638"/>
            <a:ext cx="7923694" cy="716575"/>
          </a:xfrm>
        </p:spPr>
        <p:txBody>
          <a:bodyPr/>
          <a:lstStyle/>
          <a:p>
            <a:r>
              <a:rPr lang="en-US" dirty="0"/>
              <a:t>Searching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15</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5137922" y="3456077"/>
            <a:ext cx="3012785" cy="1355798"/>
            <a:chOff x="6631404" y="2138784"/>
            <a:chExt cx="3012785"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1167037"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search</a:t>
              </a:r>
            </a:p>
          </p:txBody>
        </p:sp>
        <p:sp>
          <p:nvSpPr>
            <p:cNvPr id="9" name="Oval 8">
              <a:extLst>
                <a:ext uri="{FF2B5EF4-FFF2-40B4-BE49-F238E27FC236}">
                  <a16:creationId xmlns:a16="http://schemas.microsoft.com/office/drawing/2014/main" id="{19F61D6F-0D1B-BD4E-A203-D9B9E550464C}"/>
                </a:ext>
              </a:extLst>
            </p:cNvPr>
            <p:cNvSpPr/>
            <p:nvPr/>
          </p:nvSpPr>
          <p:spPr>
            <a:xfrm>
              <a:off x="6631404" y="2939822"/>
              <a:ext cx="996128"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binary</a:t>
              </a:r>
            </a:p>
          </p:txBody>
        </p:sp>
        <p:sp>
          <p:nvSpPr>
            <p:cNvPr id="10" name="Oval 9">
              <a:extLst>
                <a:ext uri="{FF2B5EF4-FFF2-40B4-BE49-F238E27FC236}">
                  <a16:creationId xmlns:a16="http://schemas.microsoft.com/office/drawing/2014/main" id="{CB25F37B-62EF-E547-9768-92D7407932E3}"/>
                </a:ext>
              </a:extLst>
            </p:cNvPr>
            <p:cNvSpPr/>
            <p:nvPr/>
          </p:nvSpPr>
          <p:spPr>
            <a:xfrm>
              <a:off x="8502808" y="2939822"/>
              <a:ext cx="1141381"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tree</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2" y="2612301"/>
              <a:ext cx="462668"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623659" y="2612301"/>
              <a:ext cx="449840" cy="32752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Rounded Rectangular Callout 20">
            <a:extLst>
              <a:ext uri="{FF2B5EF4-FFF2-40B4-BE49-F238E27FC236}">
                <a16:creationId xmlns:a16="http://schemas.microsoft.com/office/drawing/2014/main" id="{52ADA95B-04E7-F84E-B52F-0C1A85C9ED54}"/>
              </a:ext>
            </a:extLst>
          </p:cNvPr>
          <p:cNvSpPr/>
          <p:nvPr/>
        </p:nvSpPr>
        <p:spPr>
          <a:xfrm>
            <a:off x="5946208" y="2080594"/>
            <a:ext cx="2688775" cy="964001"/>
          </a:xfrm>
          <a:prstGeom prst="wedgeRoundRectCallout">
            <a:avLst>
              <a:gd name="adj1" fmla="val -79816"/>
              <a:gd name="adj2" fmla="val -191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same code works with different data types</a:t>
            </a:r>
          </a:p>
        </p:txBody>
      </p:sp>
    </p:spTree>
    <p:extLst>
      <p:ext uri="{BB962C8B-B14F-4D97-AF65-F5344CB8AC3E}">
        <p14:creationId xmlns:p14="http://schemas.microsoft.com/office/powerpoint/2010/main" val="234981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is-IS" sz="2800" dirty="0">
                <a:solidFill>
                  <a:srgbClr val="000000"/>
                </a:solidFill>
                <a:latin typeface="Gill Sans MT" charset="0"/>
                <a:ea typeface="Gill Sans MT" charset="0"/>
                <a:cs typeface="Gill Sans MT" charset="0"/>
              </a:rPr>
              <a:t>Lists are </a:t>
            </a:r>
            <a:r>
              <a:rPr lang="is-IS" sz="2800" b="1" i="1" dirty="0">
                <a:solidFill>
                  <a:srgbClr val="000000"/>
                </a:solidFill>
                <a:latin typeface="Gill Sans MT" charset="0"/>
                <a:ea typeface="Gill Sans MT" charset="0"/>
                <a:cs typeface="Gill Sans MT" charset="0"/>
              </a:rPr>
              <a:t>mutable, </a:t>
            </a:r>
            <a:r>
              <a:rPr lang="is-IS" sz="2800" dirty="0">
                <a:solidFill>
                  <a:srgbClr val="000000"/>
                </a:solidFill>
                <a:latin typeface="Gill Sans MT" charset="0"/>
                <a:ea typeface="Gill Sans MT" charset="0"/>
                <a:cs typeface="Gill Sans MT" charset="0"/>
              </a:rPr>
              <a:t>i.e. they can be changed</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Modify lists with an index</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16</a:t>
            </a:fld>
            <a:endParaRPr lang="en-US" dirty="0"/>
          </a:p>
        </p:txBody>
      </p:sp>
      <p:pic>
        <p:nvPicPr>
          <p:cNvPr id="6" name="Picture 5">
            <a:extLst>
              <a:ext uri="{FF2B5EF4-FFF2-40B4-BE49-F238E27FC236}">
                <a16:creationId xmlns:a16="http://schemas.microsoft.com/office/drawing/2014/main" id="{D42DE224-1067-1C41-8DC4-123A4040CB5F}"/>
              </a:ext>
            </a:extLst>
          </p:cNvPr>
          <p:cNvPicPr>
            <a:picLocks noChangeAspect="1"/>
          </p:cNvPicPr>
          <p:nvPr/>
        </p:nvPicPr>
        <p:blipFill>
          <a:blip r:embed="rId3"/>
          <a:stretch>
            <a:fillRect/>
          </a:stretch>
        </p:blipFill>
        <p:spPr>
          <a:xfrm>
            <a:off x="951089" y="1862667"/>
            <a:ext cx="4002033" cy="4183944"/>
          </a:xfrm>
          <a:prstGeom prst="rect">
            <a:avLst/>
          </a:prstGeom>
        </p:spPr>
      </p:pic>
    </p:spTree>
    <p:extLst>
      <p:ext uri="{BB962C8B-B14F-4D97-AF65-F5344CB8AC3E}">
        <p14:creationId xmlns:p14="http://schemas.microsoft.com/office/powerpoint/2010/main" val="2570308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55616"/>
            <a:ext cx="8351466" cy="2210420"/>
          </a:xfrm>
        </p:spPr>
        <p:txBody>
          <a:bodyPr/>
          <a:lstStyle/>
          <a:p>
            <a:pPr>
              <a:spcAft>
                <a:spcPts val="0"/>
              </a:spcAft>
            </a:pPr>
            <a:r>
              <a:rPr lang="is-IS" sz="2800" dirty="0">
                <a:solidFill>
                  <a:srgbClr val="000000"/>
                </a:solidFill>
                <a:latin typeface="Gill Sans MT" charset="0"/>
                <a:ea typeface="Gill Sans MT" charset="0"/>
                <a:cs typeface="Gill Sans MT" charset="0"/>
              </a:rPr>
              <a:t>A list slice may be modified with an iterable</a:t>
            </a: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Modify list slice with an </a:t>
            </a:r>
            <a:r>
              <a:rPr lang="en-US" dirty="0" err="1">
                <a:latin typeface="Gill Sans MT"/>
                <a:cs typeface="Gill Sans MT"/>
              </a:rPr>
              <a:t>iterable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17</a:t>
            </a:fld>
            <a:endParaRPr lang="en-US" dirty="0"/>
          </a:p>
        </p:txBody>
      </p:sp>
      <p:pic>
        <p:nvPicPr>
          <p:cNvPr id="7" name="Picture 6">
            <a:extLst>
              <a:ext uri="{FF2B5EF4-FFF2-40B4-BE49-F238E27FC236}">
                <a16:creationId xmlns:a16="http://schemas.microsoft.com/office/drawing/2014/main" id="{05430A12-E327-9B49-9080-8915C6C024B5}"/>
              </a:ext>
            </a:extLst>
          </p:cNvPr>
          <p:cNvPicPr>
            <a:picLocks noChangeAspect="1"/>
          </p:cNvPicPr>
          <p:nvPr/>
        </p:nvPicPr>
        <p:blipFill>
          <a:blip r:embed="rId3"/>
          <a:stretch>
            <a:fillRect/>
          </a:stretch>
        </p:blipFill>
        <p:spPr>
          <a:xfrm>
            <a:off x="400580" y="4092551"/>
            <a:ext cx="5466830" cy="386448"/>
          </a:xfrm>
          <a:prstGeom prst="rect">
            <a:avLst/>
          </a:prstGeom>
        </p:spPr>
      </p:pic>
      <p:sp>
        <p:nvSpPr>
          <p:cNvPr id="10" name="Rounded Rectangular Callout 9">
            <a:extLst>
              <a:ext uri="{FF2B5EF4-FFF2-40B4-BE49-F238E27FC236}">
                <a16:creationId xmlns:a16="http://schemas.microsoft.com/office/drawing/2014/main" id="{F5BF3249-F956-DB44-99E6-D64E3CAAC5F8}"/>
              </a:ext>
            </a:extLst>
          </p:cNvPr>
          <p:cNvSpPr/>
          <p:nvPr/>
        </p:nvSpPr>
        <p:spPr>
          <a:xfrm>
            <a:off x="2818784" y="2604741"/>
            <a:ext cx="4061524" cy="573888"/>
          </a:xfrm>
          <a:prstGeom prst="wedgeRoundRectCallout">
            <a:avLst>
              <a:gd name="adj1" fmla="val -71828"/>
              <a:gd name="adj2" fmla="val 6779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Change elements from 0 to 1</a:t>
            </a:r>
          </a:p>
        </p:txBody>
      </p:sp>
      <p:pic>
        <p:nvPicPr>
          <p:cNvPr id="5" name="Picture 4">
            <a:extLst>
              <a:ext uri="{FF2B5EF4-FFF2-40B4-BE49-F238E27FC236}">
                <a16:creationId xmlns:a16="http://schemas.microsoft.com/office/drawing/2014/main" id="{007B991B-30AD-EB42-ACD4-3A83638FC408}"/>
              </a:ext>
            </a:extLst>
          </p:cNvPr>
          <p:cNvPicPr>
            <a:picLocks noChangeAspect="1"/>
          </p:cNvPicPr>
          <p:nvPr/>
        </p:nvPicPr>
        <p:blipFill>
          <a:blip r:embed="rId4"/>
          <a:stretch>
            <a:fillRect/>
          </a:stretch>
        </p:blipFill>
        <p:spPr>
          <a:xfrm>
            <a:off x="227013" y="1622421"/>
            <a:ext cx="8191500" cy="1689100"/>
          </a:xfrm>
          <a:prstGeom prst="rect">
            <a:avLst/>
          </a:prstGeom>
        </p:spPr>
      </p:pic>
      <p:pic>
        <p:nvPicPr>
          <p:cNvPr id="11" name="Picture 10">
            <a:extLst>
              <a:ext uri="{FF2B5EF4-FFF2-40B4-BE49-F238E27FC236}">
                <a16:creationId xmlns:a16="http://schemas.microsoft.com/office/drawing/2014/main" id="{9076C174-A498-9444-954C-E1BAD8CBEED6}"/>
              </a:ext>
            </a:extLst>
          </p:cNvPr>
          <p:cNvPicPr>
            <a:picLocks noChangeAspect="1"/>
          </p:cNvPicPr>
          <p:nvPr/>
        </p:nvPicPr>
        <p:blipFill>
          <a:blip r:embed="rId5"/>
          <a:stretch>
            <a:fillRect/>
          </a:stretch>
        </p:blipFill>
        <p:spPr>
          <a:xfrm>
            <a:off x="227013" y="4478999"/>
            <a:ext cx="7861300" cy="1790700"/>
          </a:xfrm>
          <a:prstGeom prst="rect">
            <a:avLst/>
          </a:prstGeom>
        </p:spPr>
      </p:pic>
      <p:pic>
        <p:nvPicPr>
          <p:cNvPr id="12" name="Picture 11">
            <a:extLst>
              <a:ext uri="{FF2B5EF4-FFF2-40B4-BE49-F238E27FC236}">
                <a16:creationId xmlns:a16="http://schemas.microsoft.com/office/drawing/2014/main" id="{EE9EF7CE-3171-FD44-8BEB-7C133959D8DE}"/>
              </a:ext>
            </a:extLst>
          </p:cNvPr>
          <p:cNvPicPr>
            <a:picLocks noChangeAspect="1"/>
          </p:cNvPicPr>
          <p:nvPr/>
        </p:nvPicPr>
        <p:blipFill>
          <a:blip r:embed="rId6"/>
          <a:stretch>
            <a:fillRect/>
          </a:stretch>
        </p:blipFill>
        <p:spPr>
          <a:xfrm>
            <a:off x="227013" y="3221177"/>
            <a:ext cx="7518400" cy="901700"/>
          </a:xfrm>
          <a:prstGeom prst="rect">
            <a:avLst/>
          </a:prstGeom>
        </p:spPr>
      </p:pic>
      <p:sp>
        <p:nvSpPr>
          <p:cNvPr id="9" name="Rounded Rectangular Callout 8">
            <a:extLst>
              <a:ext uri="{FF2B5EF4-FFF2-40B4-BE49-F238E27FC236}">
                <a16:creationId xmlns:a16="http://schemas.microsoft.com/office/drawing/2014/main" id="{E443BF77-EAAD-3E48-BCAC-54FAC599E2D2}"/>
              </a:ext>
            </a:extLst>
          </p:cNvPr>
          <p:cNvSpPr/>
          <p:nvPr/>
        </p:nvSpPr>
        <p:spPr>
          <a:xfrm>
            <a:off x="4572000" y="5235579"/>
            <a:ext cx="4061524" cy="884360"/>
          </a:xfrm>
          <a:prstGeom prst="wedgeRoundRectCallout">
            <a:avLst>
              <a:gd name="adj1" fmla="val -43070"/>
              <a:gd name="adj2" fmla="val -86295"/>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replacement </a:t>
            </a:r>
            <a:r>
              <a:rPr lang="en-US" sz="2000" b="1" i="1" dirty="0">
                <a:solidFill>
                  <a:schemeClr val="bg1"/>
                </a:solidFill>
              </a:rPr>
              <a:t>may</a:t>
            </a:r>
            <a:r>
              <a:rPr lang="en-US" sz="2000" dirty="0">
                <a:solidFill>
                  <a:schemeClr val="bg1"/>
                </a:solidFill>
              </a:rPr>
              <a:t> be a different size, but it </a:t>
            </a:r>
            <a:r>
              <a:rPr lang="en-US" sz="2000" b="1" i="1" dirty="0">
                <a:solidFill>
                  <a:schemeClr val="bg1"/>
                </a:solidFill>
              </a:rPr>
              <a:t>must</a:t>
            </a:r>
            <a:r>
              <a:rPr lang="en-US" sz="2000" dirty="0">
                <a:solidFill>
                  <a:schemeClr val="bg1"/>
                </a:solidFill>
              </a:rPr>
              <a:t> be an </a:t>
            </a:r>
            <a:r>
              <a:rPr lang="en-US" sz="2000" dirty="0" err="1">
                <a:solidFill>
                  <a:schemeClr val="bg1"/>
                </a:solidFill>
              </a:rPr>
              <a:t>iterable</a:t>
            </a:r>
            <a:endParaRPr lang="en-US" sz="2000" dirty="0">
              <a:solidFill>
                <a:schemeClr val="bg1"/>
              </a:solidFill>
            </a:endParaRPr>
          </a:p>
        </p:txBody>
      </p:sp>
    </p:spTree>
    <p:extLst>
      <p:ext uri="{BB962C8B-B14F-4D97-AF65-F5344CB8AC3E}">
        <p14:creationId xmlns:p14="http://schemas.microsoft.com/office/powerpoint/2010/main" val="130643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72" y="821595"/>
            <a:ext cx="8813378" cy="4511810"/>
          </a:xfrm>
        </p:spPr>
        <p:txBody>
          <a:bodyPr/>
          <a:lstStyle/>
          <a:p>
            <a:r>
              <a:rPr lang="en-US" sz="2800" dirty="0">
                <a:solidFill>
                  <a:schemeClr val="accent1"/>
                </a:solidFill>
                <a:latin typeface="Courier" pitchFamily="2" charset="0"/>
                <a:ea typeface="ＭＳ Ｐゴシック" charset="0"/>
                <a:cs typeface="Gill Sans MT"/>
              </a:rPr>
              <a:t>l</a:t>
            </a:r>
            <a:r>
              <a:rPr lang="is-IS" sz="2800" dirty="0">
                <a:solidFill>
                  <a:schemeClr val="accent1"/>
                </a:solidFill>
                <a:latin typeface="Courier" pitchFamily="2" charset="0"/>
                <a:ea typeface="ＭＳ Ｐゴシック" charset="0"/>
                <a:cs typeface="Gill Sans MT"/>
              </a:rPr>
              <a:t>ist.append(), list.extend(), +=</a:t>
            </a: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Lists are mutable: add items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18</a:t>
            </a:fld>
            <a:endParaRPr lang="en-US" dirty="0"/>
          </a:p>
        </p:txBody>
      </p:sp>
      <p:pic>
        <p:nvPicPr>
          <p:cNvPr id="5" name="Picture 4">
            <a:extLst>
              <a:ext uri="{FF2B5EF4-FFF2-40B4-BE49-F238E27FC236}">
                <a16:creationId xmlns:a16="http://schemas.microsoft.com/office/drawing/2014/main" id="{7A74BD48-5C2E-8543-902E-FDE7E2899D08}"/>
              </a:ext>
            </a:extLst>
          </p:cNvPr>
          <p:cNvPicPr>
            <a:picLocks noChangeAspect="1"/>
          </p:cNvPicPr>
          <p:nvPr/>
        </p:nvPicPr>
        <p:blipFill>
          <a:blip r:embed="rId3"/>
          <a:stretch>
            <a:fillRect/>
          </a:stretch>
        </p:blipFill>
        <p:spPr>
          <a:xfrm>
            <a:off x="7381419" y="3429000"/>
            <a:ext cx="1327150" cy="997857"/>
          </a:xfrm>
          <a:prstGeom prst="rect">
            <a:avLst/>
          </a:prstGeom>
        </p:spPr>
      </p:pic>
      <p:pic>
        <p:nvPicPr>
          <p:cNvPr id="7" name="Picture 6">
            <a:extLst>
              <a:ext uri="{FF2B5EF4-FFF2-40B4-BE49-F238E27FC236}">
                <a16:creationId xmlns:a16="http://schemas.microsoft.com/office/drawing/2014/main" id="{3AEC2BB4-9A32-DE48-8B7B-18802135A6E9}"/>
              </a:ext>
            </a:extLst>
          </p:cNvPr>
          <p:cNvPicPr>
            <a:picLocks noChangeAspect="1"/>
          </p:cNvPicPr>
          <p:nvPr/>
        </p:nvPicPr>
        <p:blipFill>
          <a:blip r:embed="rId3"/>
          <a:stretch>
            <a:fillRect/>
          </a:stretch>
        </p:blipFill>
        <p:spPr>
          <a:xfrm>
            <a:off x="7381419" y="4834476"/>
            <a:ext cx="1327150" cy="997857"/>
          </a:xfrm>
          <a:prstGeom prst="rect">
            <a:avLst/>
          </a:prstGeom>
        </p:spPr>
      </p:pic>
      <p:pic>
        <p:nvPicPr>
          <p:cNvPr id="8" name="Picture 7">
            <a:extLst>
              <a:ext uri="{FF2B5EF4-FFF2-40B4-BE49-F238E27FC236}">
                <a16:creationId xmlns:a16="http://schemas.microsoft.com/office/drawing/2014/main" id="{E866A395-3451-9644-BD50-7DDE2AF891CB}"/>
              </a:ext>
            </a:extLst>
          </p:cNvPr>
          <p:cNvPicPr>
            <a:picLocks noChangeAspect="1"/>
          </p:cNvPicPr>
          <p:nvPr/>
        </p:nvPicPr>
        <p:blipFill>
          <a:blip r:embed="rId4"/>
          <a:stretch>
            <a:fillRect/>
          </a:stretch>
        </p:blipFill>
        <p:spPr>
          <a:xfrm>
            <a:off x="224572" y="1303186"/>
            <a:ext cx="6593917" cy="4865597"/>
          </a:xfrm>
          <a:prstGeom prst="rect">
            <a:avLst/>
          </a:prstGeom>
        </p:spPr>
      </p:pic>
    </p:spTree>
    <p:extLst>
      <p:ext uri="{BB962C8B-B14F-4D97-AF65-F5344CB8AC3E}">
        <p14:creationId xmlns:p14="http://schemas.microsoft.com/office/powerpoint/2010/main" val="242485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CB8B02-62FF-5040-A279-B7F0AC973272}"/>
              </a:ext>
            </a:extLst>
          </p:cNvPr>
          <p:cNvPicPr>
            <a:picLocks noChangeAspect="1"/>
          </p:cNvPicPr>
          <p:nvPr/>
        </p:nvPicPr>
        <p:blipFill>
          <a:blip r:embed="rId3"/>
          <a:stretch>
            <a:fillRect/>
          </a:stretch>
        </p:blipFill>
        <p:spPr>
          <a:xfrm>
            <a:off x="227013" y="2122311"/>
            <a:ext cx="5869817" cy="4099278"/>
          </a:xfrm>
          <a:prstGeom prst="rect">
            <a:avLst/>
          </a:prstGeom>
        </p:spPr>
      </p:pic>
      <p:sp>
        <p:nvSpPr>
          <p:cNvPr id="2" name="Text Placeholder 1"/>
          <p:cNvSpPr>
            <a:spLocks noGrp="1"/>
          </p:cNvSpPr>
          <p:nvPr>
            <p:ph type="body" sz="quarter" idx="12"/>
          </p:nvPr>
        </p:nvSpPr>
        <p:spPr>
          <a:xfrm>
            <a:off x="164294" y="1051619"/>
            <a:ext cx="8813378" cy="4511810"/>
          </a:xfrm>
        </p:spPr>
        <p:txBody>
          <a:bodyPr/>
          <a:lstStyle/>
          <a:p>
            <a:r>
              <a:rPr lang="en-US" sz="2800" dirty="0">
                <a:solidFill>
                  <a:schemeClr val="accent1"/>
                </a:solidFill>
                <a:latin typeface="Courier" pitchFamily="2" charset="0"/>
                <a:ea typeface="ＭＳ Ｐゴシック" charset="0"/>
                <a:cs typeface="Gill Sans MT"/>
              </a:rPr>
              <a:t>l</a:t>
            </a:r>
            <a:r>
              <a:rPr lang="is-IS" sz="2800" dirty="0">
                <a:solidFill>
                  <a:schemeClr val="accent1"/>
                </a:solidFill>
                <a:latin typeface="Courier" pitchFamily="2" charset="0"/>
                <a:ea typeface="ＭＳ Ｐゴシック" charset="0"/>
                <a:cs typeface="Gill Sans MT"/>
              </a:rPr>
              <a:t>ist.extend() </a:t>
            </a:r>
            <a:r>
              <a:rPr lang="is-IS" sz="2800" dirty="0">
                <a:latin typeface="Gill Sans MT"/>
                <a:ea typeface="ＭＳ Ｐゴシック" charset="0"/>
                <a:cs typeface="Gill Sans MT"/>
              </a:rPr>
              <a:t>and </a:t>
            </a:r>
            <a:r>
              <a:rPr lang="is-IS" sz="2800" dirty="0">
                <a:solidFill>
                  <a:schemeClr val="accent1"/>
                </a:solidFill>
                <a:latin typeface="Courier" pitchFamily="2" charset="0"/>
                <a:ea typeface="ＭＳ Ｐゴシック" charset="0"/>
                <a:cs typeface="Gill Sans MT"/>
              </a:rPr>
              <a:t>+= </a:t>
            </a:r>
            <a:r>
              <a:rPr lang="is-IS" sz="2800" dirty="0">
                <a:latin typeface="Gill Sans MT"/>
                <a:ea typeface="ＭＳ Ｐゴシック" charset="0"/>
                <a:cs typeface="Gill Sans MT"/>
              </a:rPr>
              <a:t>may surprise you</a:t>
            </a:r>
          </a:p>
          <a:p>
            <a:r>
              <a:rPr lang="is-IS" sz="2800" dirty="0">
                <a:latin typeface="Gill Sans MT"/>
                <a:ea typeface="ＭＳ Ｐゴシック" charset="0"/>
                <a:cs typeface="Gill Sans MT"/>
              </a:rPr>
              <a:t>Recall that a string is a sequence with an iterator</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Careful with appending strings to lists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19</a:t>
            </a:fld>
            <a:endParaRPr lang="en-US" dirty="0"/>
          </a:p>
        </p:txBody>
      </p:sp>
      <p:sp>
        <p:nvSpPr>
          <p:cNvPr id="5" name="Rounded Rectangular Callout 4"/>
          <p:cNvSpPr/>
          <p:nvPr/>
        </p:nvSpPr>
        <p:spPr>
          <a:xfrm>
            <a:off x="3954002" y="2926617"/>
            <a:ext cx="3284811" cy="1541887"/>
          </a:xfrm>
          <a:prstGeom prst="wedgeRoundRectCallout">
            <a:avLst>
              <a:gd name="adj1" fmla="val -77681"/>
              <a:gd name="adj2" fmla="val 2261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list.extend</a:t>
            </a:r>
            <a:r>
              <a:rPr lang="en-US" dirty="0">
                <a:solidFill>
                  <a:schemeClr val="bg1"/>
                </a:solidFill>
              </a:rPr>
              <a:t>(item) expects item to have an iterator which is applied. Strings have iterators so each character in the string is added .</a:t>
            </a:r>
          </a:p>
        </p:txBody>
      </p:sp>
      <p:sp>
        <p:nvSpPr>
          <p:cNvPr id="6" name="Rounded Rectangular Callout 5"/>
          <p:cNvSpPr/>
          <p:nvPr/>
        </p:nvSpPr>
        <p:spPr>
          <a:xfrm>
            <a:off x="6379158" y="4831794"/>
            <a:ext cx="2011680" cy="1214845"/>
          </a:xfrm>
          <a:prstGeom prst="wedgeRoundRectCallout">
            <a:avLst>
              <a:gd name="adj1" fmla="val -42444"/>
              <a:gd name="adj2" fmla="val -3609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list1 += list2 is equivalent to</a:t>
            </a:r>
          </a:p>
          <a:p>
            <a:pPr algn="ctr"/>
            <a:r>
              <a:rPr lang="en-US" dirty="0">
                <a:solidFill>
                  <a:schemeClr val="bg1"/>
                </a:solidFill>
              </a:rPr>
              <a:t>list1.extend(list2</a:t>
            </a:r>
            <a:r>
              <a:rPr lang="en-US" sz="1400" dirty="0">
                <a:solidFill>
                  <a:schemeClr val="bg1"/>
                </a:solidFill>
              </a:rPr>
              <a:t>)</a:t>
            </a:r>
          </a:p>
        </p:txBody>
      </p:sp>
    </p:spTree>
    <p:extLst>
      <p:ext uri="{BB962C8B-B14F-4D97-AF65-F5344CB8AC3E}">
        <p14:creationId xmlns:p14="http://schemas.microsoft.com/office/powerpoint/2010/main" val="157209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35045"/>
            <a:ext cx="8459962" cy="4511810"/>
          </a:xfrm>
        </p:spPr>
        <p:txBody>
          <a:bodyPr/>
          <a:lstStyle/>
          <a:p>
            <a:r>
              <a:rPr lang="en-US" sz="2400" dirty="0">
                <a:latin typeface="Gill Sans MT" charset="0"/>
                <a:ea typeface="ＭＳ Ｐゴシック" charset="0"/>
                <a:cs typeface="ＭＳ Ｐゴシック" charset="0"/>
              </a:rPr>
              <a:t>This lecture includes material from</a:t>
            </a:r>
          </a:p>
          <a:p>
            <a:r>
              <a:rPr lang="en-US" sz="2000" dirty="0"/>
              <a:t>“How to Think Like a Computer Scientist: Learning with Python 3 (RLE)”, Peter Wentworth, Jeffrey Elkner, Allen B. Downey, and Chris Meyers, </a:t>
            </a:r>
          </a:p>
          <a:p>
            <a:r>
              <a:rPr lang="en-US" sz="2000" dirty="0"/>
              <a:t> </a:t>
            </a:r>
            <a:r>
              <a:rPr lang="en-US" sz="2000" dirty="0">
                <a:hlinkClick r:id="rId3"/>
              </a:rPr>
              <a:t>http://openbookproject.net/thinkcs/python/english3e/</a:t>
            </a:r>
            <a:endParaRPr lang="en-US" sz="2000" dirty="0"/>
          </a:p>
          <a:p>
            <a:r>
              <a:rPr lang="en-US" sz="2400" dirty="0">
                <a:latin typeface="Gill Sans MT" charset="0"/>
                <a:ea typeface="ＭＳ Ｐゴシック" charset="0"/>
              </a:rPr>
              <a:t>And </a:t>
            </a:r>
          </a:p>
          <a:p>
            <a:r>
              <a:rPr lang="en-US" sz="2400" dirty="0">
                <a:latin typeface="Gill Sans MT" charset="0"/>
                <a:ea typeface="ＭＳ Ｐゴシック" charset="0"/>
              </a:rPr>
              <a:t>“Introducing Python”, Bill Lubanovic, </a:t>
            </a:r>
            <a:r>
              <a:rPr lang="cs-CZ" sz="2400" dirty="0"/>
              <a:t>ISBN-13: 978-1449359362 </a:t>
            </a:r>
          </a:p>
          <a:p>
            <a:r>
              <a:rPr lang="cs-CZ" sz="2000" dirty="0">
                <a:hlinkClick r:id="rId4"/>
              </a:rPr>
              <a:t>http://proquest.safaribooksonline.com/book/programming/python/9781449361167</a:t>
            </a:r>
            <a:endParaRPr lang="cs-CZ" sz="2000" dirty="0"/>
          </a:p>
          <a:p>
            <a:r>
              <a:rPr lang="cs-CZ" sz="2000" dirty="0">
                <a:hlinkClick r:id="rId5"/>
              </a:rPr>
              <a:t>https://docs.python.org/3/library/stdtypes.html</a:t>
            </a:r>
            <a:endParaRPr lang="cs-CZ" sz="2000" dirty="0"/>
          </a:p>
          <a:p>
            <a:endParaRPr lang="cs-CZ" sz="2000" dirty="0"/>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Acknowledgements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2385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36E514-204E-324D-BEA4-1B7987A020BD}"/>
              </a:ext>
            </a:extLst>
          </p:cNvPr>
          <p:cNvPicPr>
            <a:picLocks noChangeAspect="1"/>
          </p:cNvPicPr>
          <p:nvPr/>
        </p:nvPicPr>
        <p:blipFill>
          <a:blip r:embed="rId3"/>
          <a:stretch>
            <a:fillRect/>
          </a:stretch>
        </p:blipFill>
        <p:spPr>
          <a:xfrm>
            <a:off x="227013" y="1444978"/>
            <a:ext cx="4072036" cy="4153014"/>
          </a:xfrm>
          <a:prstGeom prst="rect">
            <a:avLst/>
          </a:prstGeom>
        </p:spPr>
      </p:pic>
      <p:sp>
        <p:nvSpPr>
          <p:cNvPr id="2" name="Text Placeholder 1"/>
          <p:cNvSpPr>
            <a:spLocks noGrp="1"/>
          </p:cNvSpPr>
          <p:nvPr>
            <p:ph type="body" sz="quarter" idx="12"/>
          </p:nvPr>
        </p:nvSpPr>
        <p:spPr>
          <a:xfrm>
            <a:off x="4433139" y="2348509"/>
            <a:ext cx="4460487" cy="4780003"/>
          </a:xfrm>
        </p:spPr>
        <p:txBody>
          <a:bodyPr/>
          <a:lstStyle/>
          <a:p>
            <a:r>
              <a:rPr lang="en-US" sz="2000" dirty="0">
                <a:solidFill>
                  <a:srgbClr val="0070C0"/>
                </a:solidFill>
                <a:latin typeface="Courier" pitchFamily="2" charset="0"/>
                <a:ea typeface="ＭＳ Ｐゴシック" charset="0"/>
                <a:cs typeface="Gill Sans MT"/>
              </a:rPr>
              <a:t>l</a:t>
            </a:r>
            <a:r>
              <a:rPr lang="is-IS" sz="2000" dirty="0">
                <a:solidFill>
                  <a:srgbClr val="0070C0"/>
                </a:solidFill>
                <a:latin typeface="Courier" pitchFamily="2" charset="0"/>
                <a:ea typeface="ＭＳ Ｐゴシック" charset="0"/>
                <a:cs typeface="Gill Sans MT"/>
              </a:rPr>
              <a:t>ist.insert(index, object</a:t>
            </a:r>
            <a:r>
              <a:rPr lang="is-IS" dirty="0">
                <a:solidFill>
                  <a:srgbClr val="0070C0"/>
                </a:solidFill>
                <a:latin typeface="Courier" pitchFamily="2" charset="0"/>
                <a:ea typeface="ＭＳ Ｐゴシック" charset="0"/>
                <a:cs typeface="Gill Sans MT"/>
              </a:rPr>
              <a:t>) </a:t>
            </a:r>
            <a:r>
              <a:rPr lang="is-IS" sz="2400" dirty="0">
                <a:latin typeface="Gill Sans MT"/>
                <a:ea typeface="ＭＳ Ｐゴシック" charset="0"/>
                <a:cs typeface="Gill Sans MT"/>
              </a:rPr>
              <a:t>inserts object </a:t>
            </a:r>
            <a:r>
              <a:rPr lang="is-IS" sz="2400" b="1" i="1" dirty="0">
                <a:latin typeface="Gill Sans MT"/>
                <a:ea typeface="ＭＳ Ｐゴシック" charset="0"/>
                <a:cs typeface="Gill Sans MT"/>
              </a:rPr>
              <a:t>at a specific offset </a:t>
            </a:r>
            <a:r>
              <a:rPr lang="is-IS" sz="2400" dirty="0">
                <a:latin typeface="Gill Sans MT"/>
                <a:ea typeface="ＭＳ Ｐゴシック" charset="0"/>
                <a:cs typeface="Gill Sans MT"/>
              </a:rPr>
              <a:t>in the list</a:t>
            </a:r>
          </a:p>
          <a:p>
            <a:endParaRPr lang="en-US" sz="2400" dirty="0">
              <a:latin typeface="Gill Sans MT"/>
              <a:ea typeface="ＭＳ Ｐゴシック" charset="0"/>
              <a:cs typeface="Gill Sans MT"/>
            </a:endParaRPr>
          </a:p>
          <a:p>
            <a:r>
              <a:rPr lang="en-US" sz="2000" dirty="0" err="1">
                <a:solidFill>
                  <a:srgbClr val="0070C0"/>
                </a:solidFill>
                <a:latin typeface="Courier" pitchFamily="2" charset="0"/>
                <a:ea typeface="ＭＳ Ｐゴシック" charset="0"/>
                <a:cs typeface="Gill Sans MT"/>
              </a:rPr>
              <a:t>list.insert</a:t>
            </a:r>
            <a:r>
              <a:rPr lang="en-US" sz="2000" dirty="0">
                <a:solidFill>
                  <a:srgbClr val="0070C0"/>
                </a:solidFill>
                <a:latin typeface="Courier" pitchFamily="2" charset="0"/>
                <a:ea typeface="ＭＳ Ｐゴシック" charset="0"/>
                <a:cs typeface="Gill Sans MT"/>
              </a:rPr>
              <a:t>(index,object)</a:t>
            </a:r>
            <a:r>
              <a:rPr lang="en-US" dirty="0">
                <a:solidFill>
                  <a:srgbClr val="0070C0"/>
                </a:solidFill>
                <a:latin typeface="Courier" pitchFamily="2" charset="0"/>
                <a:ea typeface="ＭＳ Ｐゴシック" charset="0"/>
                <a:cs typeface="Gill Sans MT"/>
              </a:rPr>
              <a:t> </a:t>
            </a:r>
            <a:r>
              <a:rPr lang="en-US" sz="2400" dirty="0">
                <a:latin typeface="Gill Sans MT"/>
                <a:ea typeface="ＭＳ Ｐゴシック" charset="0"/>
                <a:cs typeface="Gill Sans MT"/>
              </a:rPr>
              <a:t>appends the object if index &gt;= len(List)</a:t>
            </a:r>
            <a:endParaRPr lang="is-IS" sz="2400" dirty="0">
              <a:latin typeface="Gill Sans MT"/>
              <a:ea typeface="ＭＳ Ｐゴシック" charset="0"/>
              <a:cs typeface="Gill Sans MT"/>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list.insert</a:t>
            </a:r>
            <a:r>
              <a:rPr lang="en-US" dirty="0">
                <a:solidFill>
                  <a:srgbClr val="0070C0"/>
                </a:solidFill>
                <a:latin typeface="Courier" pitchFamily="2" charset="0"/>
                <a:cs typeface="Gill Sans MT"/>
              </a:rPr>
              <a:t>(index, object)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20</a:t>
            </a:fld>
            <a:endParaRPr lang="en-US" dirty="0"/>
          </a:p>
        </p:txBody>
      </p:sp>
    </p:spTree>
    <p:extLst>
      <p:ext uri="{BB962C8B-B14F-4D97-AF65-F5344CB8AC3E}">
        <p14:creationId xmlns:p14="http://schemas.microsoft.com/office/powerpoint/2010/main" val="155367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75539"/>
            <a:ext cx="8813378" cy="4511810"/>
          </a:xfrm>
        </p:spPr>
        <p:txBody>
          <a:bodyPr/>
          <a:lstStyle/>
          <a:p>
            <a:r>
              <a:rPr lang="en-US" sz="2800" dirty="0">
                <a:latin typeface="Gill Sans MT"/>
                <a:ea typeface="ＭＳ Ｐゴシック" charset="0"/>
                <a:cs typeface="Gill Sans MT"/>
              </a:rPr>
              <a:t>Delete an item(s) from a list with </a:t>
            </a:r>
            <a:r>
              <a:rPr lang="en-US" sz="2400" dirty="0">
                <a:solidFill>
                  <a:schemeClr val="accent1"/>
                </a:solidFill>
                <a:latin typeface="Courier" pitchFamily="2" charset="0"/>
                <a:ea typeface="Courier New" charset="0"/>
                <a:cs typeface="Courier New" charset="0"/>
              </a:rPr>
              <a:t>del list[slice]</a:t>
            </a:r>
            <a:endParaRPr lang="is-IS" sz="2400" dirty="0">
              <a:solidFill>
                <a:schemeClr val="accent1"/>
              </a:solidFill>
              <a:latin typeface="Courier" pitchFamily="2" charset="0"/>
              <a:ea typeface="Courier New" charset="0"/>
              <a:cs typeface="Courier New" charset="0"/>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r>
              <a:rPr lang="en-US" sz="2800" dirty="0">
                <a:latin typeface="Gill Sans MT"/>
                <a:ea typeface="ＭＳ Ｐゴシック" charset="0"/>
                <a:cs typeface="Gill Sans MT"/>
              </a:rPr>
              <a:t>Note: this is the Python </a:t>
            </a:r>
            <a:r>
              <a:rPr lang="en-US" sz="2400" dirty="0">
                <a:solidFill>
                  <a:srgbClr val="0070C0"/>
                </a:solidFill>
                <a:latin typeface="Courier" pitchFamily="2" charset="0"/>
                <a:ea typeface="ＭＳ Ｐゴシック" charset="0"/>
                <a:cs typeface="Courier New"/>
              </a:rPr>
              <a:t>del() </a:t>
            </a:r>
            <a:r>
              <a:rPr lang="en-US" sz="2800" dirty="0">
                <a:latin typeface="Gill Sans MT"/>
                <a:ea typeface="ＭＳ Ｐゴシック" charset="0"/>
                <a:cs typeface="Gill Sans MT"/>
              </a:rPr>
              <a:t>function, NOT </a:t>
            </a:r>
            <a:r>
              <a:rPr lang="en-US" sz="2400" dirty="0">
                <a:solidFill>
                  <a:srgbClr val="0070C0"/>
                </a:solidFill>
                <a:latin typeface="Courier" pitchFamily="2" charset="0"/>
                <a:ea typeface="ＭＳ Ｐゴシック" charset="0"/>
                <a:cs typeface="Gill Sans MT"/>
              </a:rPr>
              <a:t>list.del()</a:t>
            </a:r>
            <a:endParaRPr lang="en-US" sz="2800" dirty="0">
              <a:solidFill>
                <a:srgbClr val="0070C0"/>
              </a:solidFill>
              <a:latin typeface="Courier" pitchFamily="2" charset="0"/>
              <a:ea typeface="ＭＳ Ｐゴシック" charset="0"/>
              <a:cs typeface="Gill Sans MT"/>
            </a:endParaRPr>
          </a:p>
          <a:p>
            <a:pPr>
              <a:spcAft>
                <a:spcPts val="0"/>
              </a:spcAft>
            </a:pPr>
            <a:r>
              <a:rPr lang="en-US" sz="2400" dirty="0">
                <a:solidFill>
                  <a:srgbClr val="0070C0"/>
                </a:solidFill>
                <a:latin typeface="Courier" pitchFamily="2" charset="0"/>
                <a:ea typeface="ＭＳ Ｐゴシック" charset="0"/>
                <a:cs typeface="Courier New"/>
              </a:rPr>
              <a:t>del()</a:t>
            </a:r>
            <a:r>
              <a:rPr lang="en-US" sz="2400" dirty="0">
                <a:solidFill>
                  <a:srgbClr val="0070C0"/>
                </a:solidFill>
                <a:latin typeface="Courier" pitchFamily="2" charset="0"/>
                <a:ea typeface="ＭＳ Ｐゴシック" charset="0"/>
                <a:cs typeface="Gill Sans MT"/>
              </a:rPr>
              <a:t>, </a:t>
            </a:r>
            <a:r>
              <a:rPr lang="en-US" sz="2800" dirty="0">
                <a:latin typeface="Gill Sans MT"/>
                <a:ea typeface="ＭＳ Ｐゴシック" charset="0"/>
                <a:cs typeface="Gill Sans MT"/>
              </a:rPr>
              <a:t>like </a:t>
            </a:r>
            <a:r>
              <a:rPr lang="en-US" sz="2400" dirty="0">
                <a:solidFill>
                  <a:srgbClr val="0070C0"/>
                </a:solidFill>
                <a:latin typeface="Courier" pitchFamily="2" charset="0"/>
                <a:ea typeface="ＭＳ Ｐゴシック" charset="0"/>
                <a:cs typeface="Courier New"/>
              </a:rPr>
              <a:t>len()</a:t>
            </a:r>
            <a:r>
              <a:rPr lang="en-US" sz="2400" dirty="0">
                <a:solidFill>
                  <a:srgbClr val="0070C0"/>
                </a:solidFill>
                <a:latin typeface="Courier" pitchFamily="2" charset="0"/>
                <a:ea typeface="ＭＳ Ｐゴシック" charset="0"/>
                <a:cs typeface="Gill Sans MT"/>
              </a:rPr>
              <a:t>, </a:t>
            </a:r>
            <a:r>
              <a:rPr lang="en-US" sz="2800" dirty="0">
                <a:latin typeface="Gill Sans MT"/>
                <a:ea typeface="ＭＳ Ｐゴシック" charset="0"/>
                <a:cs typeface="Gill Sans MT"/>
              </a:rPr>
              <a:t>works on any Python sequence</a:t>
            </a:r>
            <a:endParaRPr lang="is-IS" sz="2800" dirty="0">
              <a:latin typeface="Gill Sans MT"/>
              <a:ea typeface="ＭＳ Ｐゴシック" charset="0"/>
              <a:cs typeface="Gill Sans MT"/>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Deleting items from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21</a:t>
            </a:fld>
            <a:endParaRPr lang="en-US" dirty="0"/>
          </a:p>
        </p:txBody>
      </p:sp>
      <p:pic>
        <p:nvPicPr>
          <p:cNvPr id="6" name="Picture 5">
            <a:extLst>
              <a:ext uri="{FF2B5EF4-FFF2-40B4-BE49-F238E27FC236}">
                <a16:creationId xmlns:a16="http://schemas.microsoft.com/office/drawing/2014/main" id="{00092DC5-44F6-AB42-9E4D-12F475517EAE}"/>
              </a:ext>
            </a:extLst>
          </p:cNvPr>
          <p:cNvPicPr>
            <a:picLocks noChangeAspect="1"/>
          </p:cNvPicPr>
          <p:nvPr/>
        </p:nvPicPr>
        <p:blipFill>
          <a:blip r:embed="rId3"/>
          <a:stretch>
            <a:fillRect/>
          </a:stretch>
        </p:blipFill>
        <p:spPr>
          <a:xfrm>
            <a:off x="438875" y="1696106"/>
            <a:ext cx="6176414" cy="3465787"/>
          </a:xfrm>
          <a:prstGeom prst="rect">
            <a:avLst/>
          </a:prstGeom>
        </p:spPr>
      </p:pic>
    </p:spTree>
    <p:extLst>
      <p:ext uri="{BB962C8B-B14F-4D97-AF65-F5344CB8AC3E}">
        <p14:creationId xmlns:p14="http://schemas.microsoft.com/office/powerpoint/2010/main" val="102966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813378" cy="4511810"/>
          </a:xfrm>
        </p:spPr>
        <p:txBody>
          <a:bodyPr/>
          <a:lstStyle/>
          <a:p>
            <a:r>
              <a:rPr lang="en-US" sz="2800" dirty="0">
                <a:latin typeface="Gill Sans MT"/>
                <a:ea typeface="ＭＳ Ｐゴシック" charset="0"/>
                <a:cs typeface="Gill Sans MT"/>
              </a:rPr>
              <a:t>Remove an item </a:t>
            </a:r>
            <a:r>
              <a:rPr lang="en-US" sz="2800" b="1" i="1" dirty="0">
                <a:latin typeface="Gill Sans MT"/>
                <a:ea typeface="ＭＳ Ｐゴシック" charset="0"/>
                <a:cs typeface="Gill Sans MT"/>
              </a:rPr>
              <a:t>with a specific value </a:t>
            </a:r>
            <a:r>
              <a:rPr lang="en-US" sz="2800" dirty="0">
                <a:latin typeface="Gill Sans MT"/>
                <a:ea typeface="ＭＳ Ｐゴシック" charset="0"/>
                <a:cs typeface="Gill Sans MT"/>
              </a:rPr>
              <a:t>from a list </a:t>
            </a:r>
            <a:endParaRPr lang="is-IS" sz="2800" dirty="0">
              <a:latin typeface="Gill Sans MT"/>
              <a:ea typeface="ＭＳ Ｐゴシック" charset="0"/>
              <a:cs typeface="Gill Sans MT"/>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r>
              <a:rPr lang="en-US" sz="2800" dirty="0">
                <a:latin typeface="Gill Sans MT" charset="0"/>
                <a:ea typeface="Gill Sans MT" charset="0"/>
                <a:cs typeface="Gill Sans MT" charset="0"/>
              </a:rPr>
              <a:t>Only the </a:t>
            </a:r>
            <a:r>
              <a:rPr lang="en-US" sz="2800" b="1" i="1" dirty="0">
                <a:latin typeface="Gill Sans MT" charset="0"/>
                <a:ea typeface="Gill Sans MT" charset="0"/>
                <a:cs typeface="Gill Sans MT" charset="0"/>
              </a:rPr>
              <a:t>first</a:t>
            </a:r>
            <a:r>
              <a:rPr lang="en-US" sz="2800" dirty="0">
                <a:latin typeface="Gill Sans MT" charset="0"/>
                <a:ea typeface="Gill Sans MT" charset="0"/>
                <a:cs typeface="Gill Sans MT" charset="0"/>
              </a:rPr>
              <a:t> instance is removed</a:t>
            </a:r>
            <a:endParaRPr lang="is-IS" sz="2800" dirty="0">
              <a:latin typeface="Gill Sans MT" charset="0"/>
              <a:ea typeface="Gill Sans MT" charset="0"/>
              <a:cs typeface="Gill Sans MT"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list.remove</a:t>
            </a:r>
            <a:r>
              <a:rPr lang="en-US" dirty="0">
                <a:solidFill>
                  <a:srgbClr val="0070C0"/>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22</a:t>
            </a:fld>
            <a:endParaRPr lang="en-US" dirty="0"/>
          </a:p>
        </p:txBody>
      </p:sp>
      <p:sp>
        <p:nvSpPr>
          <p:cNvPr id="5" name="Rounded Rectangular Callout 4"/>
          <p:cNvSpPr/>
          <p:nvPr/>
        </p:nvSpPr>
        <p:spPr>
          <a:xfrm>
            <a:off x="3144619" y="2270681"/>
            <a:ext cx="3907089" cy="392436"/>
          </a:xfrm>
          <a:prstGeom prst="wedgeRoundRectCallout">
            <a:avLst>
              <a:gd name="adj1" fmla="val -60394"/>
              <a:gd name="adj2" fmla="val -1138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Remove the </a:t>
            </a:r>
            <a:r>
              <a:rPr lang="en-US" sz="2000" b="1" i="1" u="sng" dirty="0">
                <a:solidFill>
                  <a:schemeClr val="bg1"/>
                </a:solidFill>
              </a:rPr>
              <a:t>first</a:t>
            </a:r>
            <a:r>
              <a:rPr lang="en-US" sz="2000" dirty="0">
                <a:solidFill>
                  <a:schemeClr val="bg1"/>
                </a:solidFill>
              </a:rPr>
              <a:t> instance of 1</a:t>
            </a:r>
          </a:p>
        </p:txBody>
      </p:sp>
      <p:sp>
        <p:nvSpPr>
          <p:cNvPr id="6" name="Rounded Rectangular Callout 5"/>
          <p:cNvSpPr/>
          <p:nvPr/>
        </p:nvSpPr>
        <p:spPr>
          <a:xfrm>
            <a:off x="3230672" y="3010673"/>
            <a:ext cx="3907089" cy="392436"/>
          </a:xfrm>
          <a:prstGeom prst="wedgeRoundRectCallout">
            <a:avLst>
              <a:gd name="adj1" fmla="val -62820"/>
              <a:gd name="adj2" fmla="val 224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ValueError exception if not found</a:t>
            </a:r>
          </a:p>
        </p:txBody>
      </p:sp>
      <p:pic>
        <p:nvPicPr>
          <p:cNvPr id="8" name="Picture 7">
            <a:extLst>
              <a:ext uri="{FF2B5EF4-FFF2-40B4-BE49-F238E27FC236}">
                <a16:creationId xmlns:a16="http://schemas.microsoft.com/office/drawing/2014/main" id="{F9C6A3E8-58F8-AB47-985A-9B7E27D0584D}"/>
              </a:ext>
            </a:extLst>
          </p:cNvPr>
          <p:cNvPicPr>
            <a:picLocks noChangeAspect="1"/>
          </p:cNvPicPr>
          <p:nvPr/>
        </p:nvPicPr>
        <p:blipFill>
          <a:blip r:embed="rId3"/>
          <a:stretch>
            <a:fillRect/>
          </a:stretch>
        </p:blipFill>
        <p:spPr>
          <a:xfrm>
            <a:off x="389744" y="4451476"/>
            <a:ext cx="6280879" cy="332695"/>
          </a:xfrm>
          <a:prstGeom prst="rect">
            <a:avLst/>
          </a:prstGeom>
        </p:spPr>
      </p:pic>
      <p:pic>
        <p:nvPicPr>
          <p:cNvPr id="9" name="Picture 8">
            <a:extLst>
              <a:ext uri="{FF2B5EF4-FFF2-40B4-BE49-F238E27FC236}">
                <a16:creationId xmlns:a16="http://schemas.microsoft.com/office/drawing/2014/main" id="{73FC35BF-6F56-7542-A0EE-A061F03F8F9D}"/>
              </a:ext>
            </a:extLst>
          </p:cNvPr>
          <p:cNvPicPr>
            <a:picLocks noChangeAspect="1"/>
          </p:cNvPicPr>
          <p:nvPr/>
        </p:nvPicPr>
        <p:blipFill>
          <a:blip r:embed="rId4"/>
          <a:stretch>
            <a:fillRect/>
          </a:stretch>
        </p:blipFill>
        <p:spPr>
          <a:xfrm>
            <a:off x="190703" y="1855930"/>
            <a:ext cx="8204264" cy="2309486"/>
          </a:xfrm>
          <a:prstGeom prst="rect">
            <a:avLst/>
          </a:prstGeom>
        </p:spPr>
      </p:pic>
    </p:spTree>
    <p:extLst>
      <p:ext uri="{BB962C8B-B14F-4D97-AF65-F5344CB8AC3E}">
        <p14:creationId xmlns:p14="http://schemas.microsoft.com/office/powerpoint/2010/main" val="94376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Count the number of occurrences of </a:t>
            </a:r>
            <a:r>
              <a:rPr lang="en-US" sz="2800" i="1" dirty="0">
                <a:latin typeface="Courier" pitchFamily="2" charset="0"/>
                <a:ea typeface="ＭＳ Ｐゴシック" charset="0"/>
                <a:cs typeface="ＭＳ Ｐゴシック" charset="0"/>
              </a:rPr>
              <a:t>value</a:t>
            </a:r>
            <a:r>
              <a:rPr lang="en-US" sz="2800" dirty="0">
                <a:latin typeface="Gill Sans MT" charset="0"/>
                <a:ea typeface="ＭＳ Ｐゴシック" charset="0"/>
                <a:cs typeface="ＭＳ Ｐゴシック" charset="0"/>
              </a:rPr>
              <a:t> in a list</a:t>
            </a:r>
          </a:p>
          <a:p>
            <a:pPr>
              <a:spcAft>
                <a:spcPts val="0"/>
              </a:spcAft>
            </a:pPr>
            <a:endParaRPr lang="en-U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err="1">
                <a:solidFill>
                  <a:schemeClr val="accent1"/>
                </a:solidFill>
                <a:latin typeface="Courier" pitchFamily="2" charset="0"/>
                <a:cs typeface="Gill Sans MT"/>
              </a:rPr>
              <a:t>list.count</a:t>
            </a:r>
            <a:r>
              <a:rPr lang="en-US" i="1" dirty="0">
                <a:solidFill>
                  <a:schemeClr val="accent1"/>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23</a:t>
            </a:fld>
            <a:endParaRPr lang="en-US" dirty="0"/>
          </a:p>
        </p:txBody>
      </p:sp>
      <p:pic>
        <p:nvPicPr>
          <p:cNvPr id="5" name="Picture 4">
            <a:extLst>
              <a:ext uri="{FF2B5EF4-FFF2-40B4-BE49-F238E27FC236}">
                <a16:creationId xmlns:a16="http://schemas.microsoft.com/office/drawing/2014/main" id="{FD44840C-EF58-3F45-A5B2-BB48CB87DDF9}"/>
              </a:ext>
            </a:extLst>
          </p:cNvPr>
          <p:cNvPicPr>
            <a:picLocks noChangeAspect="1"/>
          </p:cNvPicPr>
          <p:nvPr/>
        </p:nvPicPr>
        <p:blipFill>
          <a:blip r:embed="rId3"/>
          <a:stretch>
            <a:fillRect/>
          </a:stretch>
        </p:blipFill>
        <p:spPr>
          <a:xfrm>
            <a:off x="301169" y="1963864"/>
            <a:ext cx="8407400" cy="3175000"/>
          </a:xfrm>
          <a:prstGeom prst="rect">
            <a:avLst/>
          </a:prstGeom>
        </p:spPr>
      </p:pic>
    </p:spTree>
    <p:extLst>
      <p:ext uri="{BB962C8B-B14F-4D97-AF65-F5344CB8AC3E}">
        <p14:creationId xmlns:p14="http://schemas.microsoft.com/office/powerpoint/2010/main" val="2689245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93390"/>
            <a:ext cx="8928906" cy="4511810"/>
          </a:xfrm>
        </p:spPr>
        <p:txBody>
          <a:bodyPr/>
          <a:lstStyle/>
          <a:p>
            <a:r>
              <a:rPr lang="en-US" sz="2800" dirty="0">
                <a:latin typeface="Gill Sans MT"/>
                <a:ea typeface="ＭＳ Ｐゴシック" charset="0"/>
                <a:cs typeface="Gill Sans MT"/>
              </a:rPr>
              <a:t>Return the index of the </a:t>
            </a:r>
            <a:r>
              <a:rPr lang="en-US" sz="2800" b="1" i="1" dirty="0">
                <a:latin typeface="Gill Sans MT"/>
                <a:ea typeface="ＭＳ Ｐゴシック" charset="0"/>
                <a:cs typeface="Gill Sans MT"/>
              </a:rPr>
              <a:t>first occurrence </a:t>
            </a:r>
            <a:r>
              <a:rPr lang="en-US" sz="2800" dirty="0">
                <a:latin typeface="Gill Sans MT"/>
                <a:ea typeface="ＭＳ Ｐゴシック" charset="0"/>
                <a:cs typeface="Gill Sans MT"/>
              </a:rPr>
              <a:t>of </a:t>
            </a:r>
            <a:r>
              <a:rPr lang="en-US" sz="2800" i="1" dirty="0">
                <a:latin typeface="Gill Sans MT"/>
                <a:ea typeface="ＭＳ Ｐゴシック" charset="0"/>
                <a:cs typeface="Gill Sans MT"/>
              </a:rPr>
              <a:t>value</a:t>
            </a:r>
            <a:r>
              <a:rPr lang="en-US" sz="2800" dirty="0">
                <a:latin typeface="Gill Sans MT"/>
                <a:ea typeface="ＭＳ Ｐゴシック" charset="0"/>
                <a:cs typeface="Gill Sans MT"/>
              </a:rPr>
              <a:t> in list</a:t>
            </a:r>
          </a:p>
          <a:p>
            <a:r>
              <a:rPr lang="en-US" sz="2800" dirty="0">
                <a:latin typeface="Gill Sans MT"/>
                <a:ea typeface="ＭＳ Ｐゴシック" charset="0"/>
                <a:cs typeface="Gill Sans MT"/>
              </a:rPr>
              <a:t>Raise </a:t>
            </a:r>
            <a:r>
              <a:rPr lang="en-US" sz="2800" dirty="0" err="1">
                <a:solidFill>
                  <a:srgbClr val="0070C0"/>
                </a:solidFill>
                <a:latin typeface="Courier" pitchFamily="2" charset="0"/>
                <a:ea typeface="ＭＳ Ｐゴシック" charset="0"/>
                <a:cs typeface="Gill Sans MT"/>
              </a:rPr>
              <a:t>ValueError</a:t>
            </a:r>
            <a:r>
              <a:rPr lang="en-US" sz="2800" dirty="0">
                <a:latin typeface="Gill Sans MT"/>
                <a:ea typeface="ＭＳ Ｐゴシック" charset="0"/>
                <a:cs typeface="Gill Sans MT"/>
              </a:rPr>
              <a:t> if the value is not found </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list.index</a:t>
            </a:r>
            <a:r>
              <a:rPr lang="en-US" dirty="0">
                <a:solidFill>
                  <a:srgbClr val="0070C0"/>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24</a:t>
            </a:fld>
            <a:endParaRPr lang="en-US" dirty="0"/>
          </a:p>
        </p:txBody>
      </p:sp>
      <p:pic>
        <p:nvPicPr>
          <p:cNvPr id="6" name="Picture 5">
            <a:extLst>
              <a:ext uri="{FF2B5EF4-FFF2-40B4-BE49-F238E27FC236}">
                <a16:creationId xmlns:a16="http://schemas.microsoft.com/office/drawing/2014/main" id="{97FB127B-7738-134B-B64F-30BFE3D74335}"/>
              </a:ext>
            </a:extLst>
          </p:cNvPr>
          <p:cNvPicPr>
            <a:picLocks noChangeAspect="1"/>
          </p:cNvPicPr>
          <p:nvPr/>
        </p:nvPicPr>
        <p:blipFill>
          <a:blip r:embed="rId3"/>
          <a:stretch>
            <a:fillRect/>
          </a:stretch>
        </p:blipFill>
        <p:spPr>
          <a:xfrm>
            <a:off x="215094" y="4619499"/>
            <a:ext cx="6629400" cy="419100"/>
          </a:xfrm>
          <a:prstGeom prst="rect">
            <a:avLst/>
          </a:prstGeom>
        </p:spPr>
      </p:pic>
      <p:pic>
        <p:nvPicPr>
          <p:cNvPr id="7" name="Picture 6">
            <a:extLst>
              <a:ext uri="{FF2B5EF4-FFF2-40B4-BE49-F238E27FC236}">
                <a16:creationId xmlns:a16="http://schemas.microsoft.com/office/drawing/2014/main" id="{A8746DF2-2A06-7E48-AD69-C0492B9F5660}"/>
              </a:ext>
            </a:extLst>
          </p:cNvPr>
          <p:cNvPicPr>
            <a:picLocks noChangeAspect="1"/>
          </p:cNvPicPr>
          <p:nvPr/>
        </p:nvPicPr>
        <p:blipFill>
          <a:blip r:embed="rId4"/>
          <a:stretch>
            <a:fillRect/>
          </a:stretch>
        </p:blipFill>
        <p:spPr>
          <a:xfrm>
            <a:off x="227012" y="2238152"/>
            <a:ext cx="8528759" cy="2333847"/>
          </a:xfrm>
          <a:prstGeom prst="rect">
            <a:avLst/>
          </a:prstGeom>
        </p:spPr>
      </p:pic>
    </p:spTree>
    <p:extLst>
      <p:ext uri="{BB962C8B-B14F-4D97-AF65-F5344CB8AC3E}">
        <p14:creationId xmlns:p14="http://schemas.microsoft.com/office/powerpoint/2010/main" val="2657057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Recall that we could say </a:t>
            </a:r>
          </a:p>
          <a:p>
            <a:pPr>
              <a:spcAft>
                <a:spcPts val="0"/>
              </a:spcAft>
            </a:pPr>
            <a:endParaRPr lang="en-US" sz="2800" dirty="0">
              <a:latin typeface="Gill Sans MT" charset="0"/>
              <a:ea typeface="ＭＳ Ｐゴシック" charset="0"/>
              <a:cs typeface="ＭＳ Ｐゴシック" charset="0"/>
            </a:endParaRPr>
          </a:p>
          <a:p>
            <a:pPr>
              <a:spcAft>
                <a:spcPts val="0"/>
              </a:spcAft>
            </a:pPr>
            <a:endParaRPr lang="en-US" sz="2800" dirty="0">
              <a:latin typeface="Gill Sans MT" charset="0"/>
              <a:ea typeface="ＭＳ Ｐゴシック" charset="0"/>
              <a:cs typeface="ＭＳ Ｐゴシック" charset="0"/>
            </a:endParaRPr>
          </a:p>
          <a:p>
            <a:pPr>
              <a:spcAft>
                <a:spcPts val="0"/>
              </a:spcAft>
            </a:pPr>
            <a:endParaRPr lang="en-US" sz="2800" dirty="0">
              <a:latin typeface="Gill Sans MT" charset="0"/>
              <a:ea typeface="ＭＳ Ｐゴシック" charset="0"/>
              <a:cs typeface="ＭＳ Ｐゴシック" charset="0"/>
            </a:endParaRPr>
          </a:p>
          <a:p>
            <a:pPr>
              <a:spcAft>
                <a:spcPts val="0"/>
              </a:spcAft>
            </a:pPr>
            <a:r>
              <a:rPr lang="en-US" sz="2800" dirty="0">
                <a:latin typeface="Gill Sans MT" charset="0"/>
                <a:ea typeface="ＭＳ Ｐゴシック" charset="0"/>
                <a:cs typeface="ＭＳ Ｐゴシック" charset="0"/>
              </a:rPr>
              <a:t>‘</a:t>
            </a:r>
            <a:r>
              <a:rPr lang="en-US" sz="2800" dirty="0">
                <a:solidFill>
                  <a:srgbClr val="0070C0"/>
                </a:solidFill>
                <a:latin typeface="Courier" pitchFamily="2" charset="0"/>
                <a:ea typeface="ＭＳ Ｐゴシック" charset="0"/>
                <a:cs typeface="ＭＳ Ｐゴシック" charset="0"/>
              </a:rPr>
              <a:t>in</a:t>
            </a:r>
            <a:r>
              <a:rPr lang="en-US" sz="2800" dirty="0">
                <a:latin typeface="Gill Sans MT" charset="0"/>
                <a:ea typeface="ＭＳ Ｐゴシック" charset="0"/>
                <a:cs typeface="ＭＳ Ｐゴシック" charset="0"/>
              </a:rPr>
              <a:t>’ also works with values in a list</a:t>
            </a: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Value</a:t>
            </a:r>
            <a:r>
              <a:rPr lang="en-US" dirty="0">
                <a:latin typeface="Gill Sans MT"/>
                <a:cs typeface="Gill Sans MT"/>
              </a:rPr>
              <a:t> </a:t>
            </a:r>
            <a:r>
              <a:rPr lang="en-US" dirty="0">
                <a:solidFill>
                  <a:srgbClr val="0070C0"/>
                </a:solidFill>
                <a:latin typeface="Courier" pitchFamily="2" charset="0"/>
                <a:cs typeface="Gill Sans MT"/>
              </a:rPr>
              <a:t>in</a:t>
            </a:r>
            <a:r>
              <a:rPr lang="en-US" dirty="0">
                <a:latin typeface="Gill Sans MT"/>
                <a:cs typeface="Gill Sans MT"/>
              </a:rPr>
              <a:t> </a:t>
            </a:r>
            <a:r>
              <a:rPr lang="en-US" i="1" dirty="0">
                <a:latin typeface="Gill Sans MT"/>
                <a:cs typeface="Gill Sans MT"/>
              </a:rPr>
              <a:t>list/Value </a:t>
            </a:r>
            <a:r>
              <a:rPr lang="en-US" i="1" dirty="0">
                <a:solidFill>
                  <a:srgbClr val="0070C0"/>
                </a:solidFill>
                <a:latin typeface="Courier" pitchFamily="2" charset="0"/>
                <a:cs typeface="Gill Sans MT"/>
              </a:rPr>
              <a:t>not in </a:t>
            </a:r>
            <a:r>
              <a:rPr lang="en-US" i="1" dirty="0">
                <a:latin typeface="Gill Sans MT"/>
                <a:cs typeface="Gill Sans MT"/>
              </a:rPr>
              <a:t>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25</a:t>
            </a:fld>
            <a:endParaRPr lang="en-US" dirty="0"/>
          </a:p>
        </p:txBody>
      </p:sp>
      <p:pic>
        <p:nvPicPr>
          <p:cNvPr id="5" name="Picture 4">
            <a:extLst>
              <a:ext uri="{FF2B5EF4-FFF2-40B4-BE49-F238E27FC236}">
                <a16:creationId xmlns:a16="http://schemas.microsoft.com/office/drawing/2014/main" id="{5EDC7B68-AD80-AE49-8792-3EE0E913F54E}"/>
              </a:ext>
            </a:extLst>
          </p:cNvPr>
          <p:cNvPicPr>
            <a:picLocks noChangeAspect="1"/>
          </p:cNvPicPr>
          <p:nvPr/>
        </p:nvPicPr>
        <p:blipFill>
          <a:blip r:embed="rId3"/>
          <a:stretch>
            <a:fillRect/>
          </a:stretch>
        </p:blipFill>
        <p:spPr>
          <a:xfrm>
            <a:off x="227013" y="1813810"/>
            <a:ext cx="8489446" cy="1128854"/>
          </a:xfrm>
          <a:prstGeom prst="rect">
            <a:avLst/>
          </a:prstGeom>
        </p:spPr>
      </p:pic>
      <p:pic>
        <p:nvPicPr>
          <p:cNvPr id="6" name="Picture 5">
            <a:extLst>
              <a:ext uri="{FF2B5EF4-FFF2-40B4-BE49-F238E27FC236}">
                <a16:creationId xmlns:a16="http://schemas.microsoft.com/office/drawing/2014/main" id="{E85B56F1-EBE9-2D47-A49C-05FBC544BBDC}"/>
              </a:ext>
            </a:extLst>
          </p:cNvPr>
          <p:cNvPicPr>
            <a:picLocks noChangeAspect="1"/>
          </p:cNvPicPr>
          <p:nvPr/>
        </p:nvPicPr>
        <p:blipFill>
          <a:blip r:embed="rId4"/>
          <a:stretch>
            <a:fillRect/>
          </a:stretch>
        </p:blipFill>
        <p:spPr>
          <a:xfrm>
            <a:off x="227013" y="3645073"/>
            <a:ext cx="8272410" cy="2546243"/>
          </a:xfrm>
          <a:prstGeom prst="rect">
            <a:avLst/>
          </a:prstGeom>
        </p:spPr>
      </p:pic>
    </p:spTree>
    <p:extLst>
      <p:ext uri="{BB962C8B-B14F-4D97-AF65-F5344CB8AC3E}">
        <p14:creationId xmlns:p14="http://schemas.microsoft.com/office/powerpoint/2010/main" val="201171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40769"/>
            <a:ext cx="5121404" cy="4511810"/>
          </a:xfrm>
        </p:spPr>
        <p:txBody>
          <a:bodyPr/>
          <a:lstStyle/>
          <a:p>
            <a:r>
              <a:rPr lang="en-US" sz="2800" dirty="0">
                <a:latin typeface="Gill Sans MT"/>
                <a:ea typeface="ＭＳ Ｐゴシック" charset="0"/>
                <a:cs typeface="Gill Sans MT"/>
              </a:rPr>
              <a:t>Remove and return an item from a list at a specific index</a:t>
            </a:r>
          </a:p>
          <a:p>
            <a:r>
              <a:rPr lang="en-US" sz="2400" dirty="0">
                <a:solidFill>
                  <a:srgbClr val="0070C0"/>
                </a:solidFill>
                <a:latin typeface="Courier" pitchFamily="2" charset="0"/>
                <a:ea typeface="ＭＳ Ｐゴシック" charset="0"/>
                <a:cs typeface="Courier New"/>
              </a:rPr>
              <a:t>list.pop(index) </a:t>
            </a:r>
            <a:r>
              <a:rPr lang="en-US" sz="2800" dirty="0">
                <a:latin typeface="Gill Sans MT"/>
                <a:ea typeface="ＭＳ Ｐゴシック" charset="0"/>
                <a:cs typeface="Gill Sans MT"/>
              </a:rPr>
              <a:t>removes and returns the value at </a:t>
            </a:r>
            <a:r>
              <a:rPr lang="en-US" sz="2400" dirty="0">
                <a:solidFill>
                  <a:srgbClr val="0070C0"/>
                </a:solidFill>
                <a:latin typeface="Courier" pitchFamily="2" charset="0"/>
                <a:ea typeface="ＭＳ Ｐゴシック" charset="0"/>
                <a:cs typeface="Courier New"/>
              </a:rPr>
              <a:t>index</a:t>
            </a:r>
            <a:r>
              <a:rPr lang="en-US" sz="2400" dirty="0">
                <a:latin typeface="Courier New"/>
                <a:ea typeface="ＭＳ Ｐゴシック" charset="0"/>
                <a:cs typeface="Courier New"/>
              </a:rPr>
              <a:t> </a:t>
            </a:r>
            <a:endParaRPr lang="en-US" sz="2800" dirty="0">
              <a:latin typeface="Courier New"/>
              <a:ea typeface="ＭＳ Ｐゴシック" charset="0"/>
              <a:cs typeface="Courier New"/>
            </a:endParaRPr>
          </a:p>
          <a:p>
            <a:r>
              <a:rPr lang="en-US" sz="2400" dirty="0">
                <a:solidFill>
                  <a:srgbClr val="0070C0"/>
                </a:solidFill>
                <a:latin typeface="Courier" pitchFamily="2" charset="0"/>
                <a:ea typeface="ＭＳ Ｐゴシック" charset="0"/>
                <a:cs typeface="Courier New"/>
              </a:rPr>
              <a:t>list.pop()</a:t>
            </a:r>
            <a:r>
              <a:rPr lang="en-US" sz="2800" dirty="0">
                <a:latin typeface="Gill Sans MT"/>
                <a:ea typeface="ＭＳ Ｐゴシック" charset="0"/>
                <a:cs typeface="Gill Sans MT"/>
              </a:rPr>
              <a:t>removes and returns the last value in the list</a:t>
            </a:r>
          </a:p>
          <a:p>
            <a:r>
              <a:rPr lang="en-US" sz="2400" dirty="0">
                <a:solidFill>
                  <a:srgbClr val="0070C0"/>
                </a:solidFill>
                <a:latin typeface="Courier" pitchFamily="2" charset="0"/>
                <a:ea typeface="ＭＳ Ｐゴシック" charset="0"/>
                <a:cs typeface="Courier New"/>
              </a:rPr>
              <a:t>del</a:t>
            </a:r>
            <a:r>
              <a:rPr lang="en-US" sz="2400" dirty="0">
                <a:latin typeface="Gill Sans MT"/>
                <a:ea typeface="ＭＳ Ｐゴシック" charset="0"/>
                <a:cs typeface="Gill Sans MT"/>
              </a:rPr>
              <a:t> </a:t>
            </a:r>
            <a:r>
              <a:rPr lang="en-US" sz="2800" dirty="0">
                <a:latin typeface="Gill Sans MT"/>
                <a:ea typeface="ＭＳ Ｐゴシック" charset="0"/>
                <a:cs typeface="Gill Sans MT"/>
              </a:rPr>
              <a:t>and </a:t>
            </a:r>
            <a:r>
              <a:rPr lang="en-US" sz="2400" dirty="0">
                <a:solidFill>
                  <a:srgbClr val="0070C0"/>
                </a:solidFill>
                <a:latin typeface="Courier" pitchFamily="2" charset="0"/>
                <a:ea typeface="ＭＳ Ｐゴシック" charset="0"/>
                <a:cs typeface="Courier New"/>
              </a:rPr>
              <a:t>remove</a:t>
            </a:r>
            <a:r>
              <a:rPr lang="en-US" sz="2400" dirty="0">
                <a:latin typeface="Gill Sans MT"/>
                <a:ea typeface="ＭＳ Ｐゴシック" charset="0"/>
                <a:cs typeface="Gill Sans MT"/>
              </a:rPr>
              <a:t> </a:t>
            </a:r>
            <a:r>
              <a:rPr lang="en-US" sz="2800" dirty="0">
                <a:latin typeface="Gill Sans MT"/>
                <a:ea typeface="ＭＳ Ｐゴシック" charset="0"/>
                <a:cs typeface="Gill Sans MT"/>
              </a:rPr>
              <a:t>remove the item, but don’t return the value</a:t>
            </a:r>
            <a:endParaRPr lang="is-IS" sz="2800" dirty="0">
              <a:latin typeface="Gill Sans MT"/>
              <a:ea typeface="ＭＳ Ｐゴシック" charset="0"/>
              <a:cs typeface="Gill Sans MT"/>
            </a:endParaRPr>
          </a:p>
          <a:p>
            <a:pPr>
              <a:spcAft>
                <a:spcPts val="0"/>
              </a:spcAft>
            </a:pPr>
            <a:r>
              <a:rPr lang="en-US" sz="2400" dirty="0" err="1">
                <a:latin typeface="Courier" pitchFamily="2" charset="0"/>
                <a:ea typeface="ＭＳ Ｐゴシック" charset="0"/>
              </a:rPr>
              <a:t>lst.pop</a:t>
            </a:r>
            <a:r>
              <a:rPr lang="en-US" sz="2400" dirty="0">
                <a:latin typeface="Courier" pitchFamily="2" charset="0"/>
                <a:ea typeface="ＭＳ Ｐゴシック" charset="0"/>
              </a:rPr>
              <a:t>(n) </a:t>
            </a:r>
            <a:r>
              <a:rPr lang="en-US" sz="2400" dirty="0">
                <a:latin typeface="Gill Sans MT" charset="0"/>
                <a:ea typeface="ＭＳ Ｐゴシック" charset="0"/>
              </a:rPr>
              <a:t>where </a:t>
            </a:r>
            <a:r>
              <a:rPr lang="en-US" sz="2000" dirty="0">
                <a:solidFill>
                  <a:srgbClr val="0070C0"/>
                </a:solidFill>
                <a:latin typeface="Courier" pitchFamily="2" charset="0"/>
                <a:ea typeface="ＭＳ Ｐゴシック" charset="0"/>
              </a:rPr>
              <a:t>n &gt; </a:t>
            </a:r>
            <a:r>
              <a:rPr lang="en-US" sz="2000" dirty="0" err="1">
                <a:solidFill>
                  <a:srgbClr val="0070C0"/>
                </a:solidFill>
                <a:latin typeface="Courier" pitchFamily="2" charset="0"/>
                <a:ea typeface="ＭＳ Ｐゴシック" charset="0"/>
              </a:rPr>
              <a:t>len</a:t>
            </a:r>
            <a:r>
              <a:rPr lang="en-US" sz="2000" dirty="0">
                <a:solidFill>
                  <a:srgbClr val="0070C0"/>
                </a:solidFill>
                <a:latin typeface="Courier" pitchFamily="2" charset="0"/>
                <a:ea typeface="ＭＳ Ｐゴシック" charset="0"/>
              </a:rPr>
              <a:t>(</a:t>
            </a:r>
            <a:r>
              <a:rPr lang="en-US" sz="2000" dirty="0" err="1">
                <a:solidFill>
                  <a:srgbClr val="0070C0"/>
                </a:solidFill>
                <a:latin typeface="Courier" pitchFamily="2" charset="0"/>
                <a:ea typeface="ＭＳ Ｐゴシック" charset="0"/>
              </a:rPr>
              <a:t>lst</a:t>
            </a:r>
            <a:r>
              <a:rPr lang="en-US" sz="2000" dirty="0">
                <a:solidFill>
                  <a:srgbClr val="0070C0"/>
                </a:solidFill>
                <a:latin typeface="Courier" pitchFamily="2" charset="0"/>
                <a:ea typeface="ＭＳ Ｐゴシック" charset="0"/>
              </a:rPr>
              <a:t>) </a:t>
            </a:r>
            <a:r>
              <a:rPr lang="en-US" sz="2400" dirty="0">
                <a:latin typeface="Gill Sans MT" charset="0"/>
                <a:ea typeface="ＭＳ Ｐゴシック" charset="0"/>
              </a:rPr>
              <a:t>raises </a:t>
            </a:r>
            <a:r>
              <a:rPr lang="en-US" sz="2400" dirty="0" err="1">
                <a:solidFill>
                  <a:srgbClr val="0070C0"/>
                </a:solidFill>
                <a:latin typeface="Courier" pitchFamily="2" charset="0"/>
                <a:ea typeface="ＭＳ Ｐゴシック" charset="0"/>
              </a:rPr>
              <a:t>IndexError</a:t>
            </a:r>
            <a:endParaRPr lang="en-US" sz="2400" dirty="0">
              <a:solidFill>
                <a:srgbClr val="0070C0"/>
              </a:solidFill>
              <a:latin typeface="Courier" pitchFamily="2"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list.pop</a:t>
            </a:r>
            <a:r>
              <a:rPr lang="en-US" dirty="0">
                <a:solidFill>
                  <a:srgbClr val="0070C0"/>
                </a:solidFill>
                <a:latin typeface="Courier" pitchFamily="2" charset="0"/>
                <a:cs typeface="Gill Sans MT"/>
              </a:rPr>
              <a:t>(index)</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26</a:t>
            </a:fld>
            <a:endParaRPr lang="en-US" dirty="0"/>
          </a:p>
        </p:txBody>
      </p:sp>
      <p:pic>
        <p:nvPicPr>
          <p:cNvPr id="7" name="Picture 6">
            <a:extLst>
              <a:ext uri="{FF2B5EF4-FFF2-40B4-BE49-F238E27FC236}">
                <a16:creationId xmlns:a16="http://schemas.microsoft.com/office/drawing/2014/main" id="{D439E68B-BFF4-944F-AC6A-14E38BB984B7}"/>
              </a:ext>
            </a:extLst>
          </p:cNvPr>
          <p:cNvPicPr>
            <a:picLocks noChangeAspect="1"/>
          </p:cNvPicPr>
          <p:nvPr/>
        </p:nvPicPr>
        <p:blipFill>
          <a:blip r:embed="rId3"/>
          <a:stretch>
            <a:fillRect/>
          </a:stretch>
        </p:blipFill>
        <p:spPr>
          <a:xfrm>
            <a:off x="5032918" y="5828844"/>
            <a:ext cx="4111082" cy="266011"/>
          </a:xfrm>
          <a:prstGeom prst="rect">
            <a:avLst/>
          </a:prstGeom>
        </p:spPr>
      </p:pic>
      <p:pic>
        <p:nvPicPr>
          <p:cNvPr id="6" name="Picture 5">
            <a:extLst>
              <a:ext uri="{FF2B5EF4-FFF2-40B4-BE49-F238E27FC236}">
                <a16:creationId xmlns:a16="http://schemas.microsoft.com/office/drawing/2014/main" id="{3E9E8C0C-9AAF-B043-AD36-B9AC2B722C53}"/>
              </a:ext>
            </a:extLst>
          </p:cNvPr>
          <p:cNvPicPr>
            <a:picLocks noChangeAspect="1"/>
          </p:cNvPicPr>
          <p:nvPr/>
        </p:nvPicPr>
        <p:blipFill>
          <a:blip r:embed="rId4"/>
          <a:stretch>
            <a:fillRect/>
          </a:stretch>
        </p:blipFill>
        <p:spPr>
          <a:xfrm>
            <a:off x="5132998" y="2085205"/>
            <a:ext cx="3783989" cy="3760090"/>
          </a:xfrm>
          <a:prstGeom prst="rect">
            <a:avLst/>
          </a:prstGeom>
        </p:spPr>
      </p:pic>
    </p:spTree>
    <p:extLst>
      <p:ext uri="{BB962C8B-B14F-4D97-AF65-F5344CB8AC3E}">
        <p14:creationId xmlns:p14="http://schemas.microsoft.com/office/powerpoint/2010/main" val="312692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07780"/>
            <a:ext cx="8928906" cy="4511810"/>
          </a:xfrm>
        </p:spPr>
        <p:txBody>
          <a:bodyPr/>
          <a:lstStyle/>
          <a:p>
            <a:r>
              <a:rPr lang="en-US" sz="2800" dirty="0">
                <a:latin typeface="Gill Sans MT"/>
                <a:ea typeface="ＭＳ Ｐゴシック" charset="0"/>
                <a:cs typeface="Gill Sans MT"/>
              </a:rPr>
              <a:t>Stacks and queues are very common data structures</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1600" dirty="0">
              <a:latin typeface="Gill Sans MT" charset="0"/>
              <a:ea typeface="ＭＳ Ｐゴシック" charset="0"/>
              <a:cs typeface="ＭＳ Ｐゴシック" charset="0"/>
            </a:endParaRPr>
          </a:p>
          <a:p>
            <a:r>
              <a:rPr lang="en-US" sz="1600" dirty="0">
                <a:latin typeface="Gill Sans MT" charset="0"/>
                <a:ea typeface="ＭＳ Ｐゴシック" charset="0"/>
                <a:cs typeface="ＭＳ Ｐゴシック" charset="0"/>
              </a:rPr>
              <a:t>Source: http://</a:t>
            </a:r>
            <a:r>
              <a:rPr lang="en-US" sz="1600" dirty="0" err="1">
                <a:latin typeface="Gill Sans MT" charset="0"/>
                <a:ea typeface="ＭＳ Ｐゴシック" charset="0"/>
                <a:cs typeface="ＭＳ Ｐゴシック" charset="0"/>
              </a:rPr>
              <a:t>alpcentauri.info</a:t>
            </a:r>
            <a:r>
              <a:rPr lang="en-US" sz="1600" dirty="0">
                <a:latin typeface="Gill Sans MT" charset="0"/>
                <a:ea typeface="ＭＳ Ｐゴシック" charset="0"/>
                <a:cs typeface="ＭＳ Ｐゴシック" charset="0"/>
              </a:rPr>
              <a:t>/</a:t>
            </a:r>
            <a:r>
              <a:rPr lang="en-US" sz="1600" dirty="0" err="1">
                <a:latin typeface="Gill Sans MT" charset="0"/>
                <a:ea typeface="ＭＳ Ｐゴシック" charset="0"/>
                <a:cs typeface="ＭＳ Ｐゴシック" charset="0"/>
              </a:rPr>
              <a:t>cpp_manual_stacks.htm</a:t>
            </a:r>
            <a:endParaRPr lang="en-US" sz="16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Stacks and Queues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1077360" y="1960154"/>
            <a:ext cx="6223000" cy="3251200"/>
          </a:xfrm>
          <a:prstGeom prst="rect">
            <a:avLst/>
          </a:prstGeom>
        </p:spPr>
      </p:pic>
      <p:sp>
        <p:nvSpPr>
          <p:cNvPr id="6" name="Rounded Rectangular Callout 5"/>
          <p:cNvSpPr/>
          <p:nvPr/>
        </p:nvSpPr>
        <p:spPr>
          <a:xfrm>
            <a:off x="2079888" y="4956857"/>
            <a:ext cx="1774482" cy="344348"/>
          </a:xfrm>
          <a:prstGeom prst="wedgeRoundRectCallout">
            <a:avLst>
              <a:gd name="adj1" fmla="val 37666"/>
              <a:gd name="adj2" fmla="val -8921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Last In First Out</a:t>
            </a:r>
          </a:p>
        </p:txBody>
      </p:sp>
      <p:sp>
        <p:nvSpPr>
          <p:cNvPr id="7" name="Rounded Rectangular Callout 6"/>
          <p:cNvSpPr/>
          <p:nvPr/>
        </p:nvSpPr>
        <p:spPr>
          <a:xfrm>
            <a:off x="6202405" y="5191025"/>
            <a:ext cx="1774482" cy="344348"/>
          </a:xfrm>
          <a:prstGeom prst="wedgeRoundRectCallout">
            <a:avLst>
              <a:gd name="adj1" fmla="val -44522"/>
              <a:gd name="adj2" fmla="val -8584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First In First Out</a:t>
            </a:r>
          </a:p>
        </p:txBody>
      </p:sp>
    </p:spTree>
    <p:extLst>
      <p:ext uri="{BB962C8B-B14F-4D97-AF65-F5344CB8AC3E}">
        <p14:creationId xmlns:p14="http://schemas.microsoft.com/office/powerpoint/2010/main" val="112346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8AF84D-7BF4-0F4D-A760-BB9543041C00}"/>
              </a:ext>
            </a:extLst>
          </p:cNvPr>
          <p:cNvPicPr>
            <a:picLocks noChangeAspect="1"/>
          </p:cNvPicPr>
          <p:nvPr/>
        </p:nvPicPr>
        <p:blipFill>
          <a:blip r:embed="rId3"/>
          <a:stretch>
            <a:fillRect/>
          </a:stretch>
        </p:blipFill>
        <p:spPr>
          <a:xfrm>
            <a:off x="227013" y="983991"/>
            <a:ext cx="6489876" cy="5041884"/>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Implement Stacks with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28</a:t>
            </a:fld>
            <a:endParaRPr lang="en-US" dirty="0"/>
          </a:p>
        </p:txBody>
      </p:sp>
      <p:sp>
        <p:nvSpPr>
          <p:cNvPr id="12" name="Rounded Rectangular Callout 11"/>
          <p:cNvSpPr/>
          <p:nvPr/>
        </p:nvSpPr>
        <p:spPr>
          <a:xfrm>
            <a:off x="1237111" y="5160486"/>
            <a:ext cx="2342084" cy="507442"/>
          </a:xfrm>
          <a:prstGeom prst="wedgeRoundRectCallout">
            <a:avLst>
              <a:gd name="adj1" fmla="val -81079"/>
              <a:gd name="adj2" fmla="val -1310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LIFO: Last In First Out</a:t>
            </a:r>
          </a:p>
        </p:txBody>
      </p:sp>
      <p:pic>
        <p:nvPicPr>
          <p:cNvPr id="5" name="Picture 4">
            <a:extLst>
              <a:ext uri="{FF2B5EF4-FFF2-40B4-BE49-F238E27FC236}">
                <a16:creationId xmlns:a16="http://schemas.microsoft.com/office/drawing/2014/main" id="{2AF273C6-4939-224E-8E42-AF3A273A9CBA}"/>
              </a:ext>
            </a:extLst>
          </p:cNvPr>
          <p:cNvPicPr>
            <a:picLocks noChangeAspect="1"/>
          </p:cNvPicPr>
          <p:nvPr/>
        </p:nvPicPr>
        <p:blipFill>
          <a:blip r:embed="rId4"/>
          <a:stretch>
            <a:fillRect/>
          </a:stretch>
        </p:blipFill>
        <p:spPr>
          <a:xfrm>
            <a:off x="229582" y="6025875"/>
            <a:ext cx="4357141" cy="194515"/>
          </a:xfrm>
          <a:prstGeom prst="rect">
            <a:avLst/>
          </a:prstGeom>
        </p:spPr>
      </p:pic>
      <p:pic>
        <p:nvPicPr>
          <p:cNvPr id="14" name="Picture 13"/>
          <p:cNvPicPr>
            <a:picLocks noChangeAspect="1"/>
          </p:cNvPicPr>
          <p:nvPr/>
        </p:nvPicPr>
        <p:blipFill>
          <a:blip r:embed="rId5"/>
          <a:stretch>
            <a:fillRect/>
          </a:stretch>
        </p:blipFill>
        <p:spPr>
          <a:xfrm>
            <a:off x="4874418" y="3445428"/>
            <a:ext cx="2844800" cy="2222500"/>
          </a:xfrm>
          <a:prstGeom prst="rect">
            <a:avLst/>
          </a:prstGeom>
        </p:spPr>
      </p:pic>
      <p:sp>
        <p:nvSpPr>
          <p:cNvPr id="10" name="Rounded Rectangular Callout 9">
            <a:extLst>
              <a:ext uri="{FF2B5EF4-FFF2-40B4-BE49-F238E27FC236}">
                <a16:creationId xmlns:a16="http://schemas.microsoft.com/office/drawing/2014/main" id="{B842F7D2-0A08-DB4D-B469-F45E562D8D68}"/>
              </a:ext>
            </a:extLst>
          </p:cNvPr>
          <p:cNvSpPr/>
          <p:nvPr/>
        </p:nvSpPr>
        <p:spPr>
          <a:xfrm>
            <a:off x="1237111" y="4302957"/>
            <a:ext cx="2342084" cy="507442"/>
          </a:xfrm>
          <a:prstGeom prst="wedgeRoundRectCallout">
            <a:avLst>
              <a:gd name="adj1" fmla="val -80115"/>
              <a:gd name="adj2" fmla="val 247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LIFO: Last In First Out</a:t>
            </a:r>
          </a:p>
        </p:txBody>
      </p:sp>
    </p:spTree>
    <p:extLst>
      <p:ext uri="{BB962C8B-B14F-4D97-AF65-F5344CB8AC3E}">
        <p14:creationId xmlns:p14="http://schemas.microsoft.com/office/powerpoint/2010/main" val="816591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0630E-189A-2D40-A0F6-ACD974AF009C}"/>
              </a:ext>
            </a:extLst>
          </p:cNvPr>
          <p:cNvPicPr>
            <a:picLocks noChangeAspect="1"/>
          </p:cNvPicPr>
          <p:nvPr/>
        </p:nvPicPr>
        <p:blipFill>
          <a:blip r:embed="rId3"/>
          <a:stretch>
            <a:fillRect/>
          </a:stretch>
        </p:blipFill>
        <p:spPr>
          <a:xfrm>
            <a:off x="490407" y="1028516"/>
            <a:ext cx="5357237" cy="488919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Implement Queues with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29</a:t>
            </a:fld>
            <a:endParaRPr lang="en-US" dirty="0"/>
          </a:p>
        </p:txBody>
      </p:sp>
      <p:sp>
        <p:nvSpPr>
          <p:cNvPr id="12" name="Rounded Rectangular Callout 11"/>
          <p:cNvSpPr/>
          <p:nvPr/>
        </p:nvSpPr>
        <p:spPr>
          <a:xfrm>
            <a:off x="1721487" y="4270044"/>
            <a:ext cx="2423107" cy="495868"/>
          </a:xfrm>
          <a:prstGeom prst="wedgeRoundRectCallout">
            <a:avLst>
              <a:gd name="adj1" fmla="val -86942"/>
              <a:gd name="adj2" fmla="val -477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FIFO: First In First Out</a:t>
            </a:r>
          </a:p>
        </p:txBody>
      </p:sp>
      <p:pic>
        <p:nvPicPr>
          <p:cNvPr id="7" name="Picture 6"/>
          <p:cNvPicPr>
            <a:picLocks noChangeAspect="1"/>
          </p:cNvPicPr>
          <p:nvPr/>
        </p:nvPicPr>
        <p:blipFill>
          <a:blip r:embed="rId4"/>
          <a:stretch>
            <a:fillRect/>
          </a:stretch>
        </p:blipFill>
        <p:spPr>
          <a:xfrm>
            <a:off x="6786622" y="1936658"/>
            <a:ext cx="1219200" cy="1993900"/>
          </a:xfrm>
          <a:prstGeom prst="rect">
            <a:avLst/>
          </a:prstGeom>
        </p:spPr>
      </p:pic>
      <p:pic>
        <p:nvPicPr>
          <p:cNvPr id="8" name="Picture 7">
            <a:extLst>
              <a:ext uri="{FF2B5EF4-FFF2-40B4-BE49-F238E27FC236}">
                <a16:creationId xmlns:a16="http://schemas.microsoft.com/office/drawing/2014/main" id="{B30B91C7-FC17-9044-92BC-4C418AA41DAA}"/>
              </a:ext>
            </a:extLst>
          </p:cNvPr>
          <p:cNvPicPr>
            <a:picLocks noChangeAspect="1"/>
          </p:cNvPicPr>
          <p:nvPr/>
        </p:nvPicPr>
        <p:blipFill>
          <a:blip r:embed="rId5"/>
          <a:stretch>
            <a:fillRect/>
          </a:stretch>
        </p:blipFill>
        <p:spPr>
          <a:xfrm>
            <a:off x="490407" y="6005815"/>
            <a:ext cx="4246485" cy="230614"/>
          </a:xfrm>
          <a:prstGeom prst="rect">
            <a:avLst/>
          </a:prstGeom>
        </p:spPr>
      </p:pic>
      <p:sp>
        <p:nvSpPr>
          <p:cNvPr id="9" name="Rounded Rectangular Callout 8">
            <a:extLst>
              <a:ext uri="{FF2B5EF4-FFF2-40B4-BE49-F238E27FC236}">
                <a16:creationId xmlns:a16="http://schemas.microsoft.com/office/drawing/2014/main" id="{FFCA0ED9-E1B3-4745-9554-B08292C492DB}"/>
              </a:ext>
            </a:extLst>
          </p:cNvPr>
          <p:cNvSpPr/>
          <p:nvPr/>
        </p:nvSpPr>
        <p:spPr>
          <a:xfrm>
            <a:off x="1765753" y="5093875"/>
            <a:ext cx="2423107" cy="495868"/>
          </a:xfrm>
          <a:prstGeom prst="wedgeRoundRectCallout">
            <a:avLst>
              <a:gd name="adj1" fmla="val -91601"/>
              <a:gd name="adj2" fmla="val -1843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FIFO: First In First Out</a:t>
            </a:r>
          </a:p>
        </p:txBody>
      </p:sp>
    </p:spTree>
    <p:extLst>
      <p:ext uri="{BB962C8B-B14F-4D97-AF65-F5344CB8AC3E}">
        <p14:creationId xmlns:p14="http://schemas.microsoft.com/office/powerpoint/2010/main" val="118662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57800" y="1320800"/>
            <a:ext cx="3060700" cy="2295525"/>
          </a:xfrm>
          <a:prstGeom prst="rect">
            <a:avLst/>
          </a:prstGeom>
        </p:spPr>
      </p:pic>
      <p:sp>
        <p:nvSpPr>
          <p:cNvPr id="2" name="Text Placeholder 1"/>
          <p:cNvSpPr>
            <a:spLocks noGrp="1"/>
          </p:cNvSpPr>
          <p:nvPr>
            <p:ph type="body" sz="quarter" idx="12"/>
          </p:nvPr>
        </p:nvSpPr>
        <p:spPr>
          <a:xfrm>
            <a:off x="336113" y="1135045"/>
            <a:ext cx="8459962" cy="4511810"/>
          </a:xfrm>
        </p:spPr>
        <p:txBody>
          <a:bodyPr/>
          <a:lstStyle/>
          <a:p>
            <a:pPr>
              <a:spcAft>
                <a:spcPts val="600"/>
              </a:spcAft>
            </a:pPr>
            <a:r>
              <a:rPr lang="en-US" sz="2800" dirty="0">
                <a:latin typeface="Gill Sans MT" charset="0"/>
                <a:ea typeface="ＭＳ Ｐゴシック" charset="0"/>
                <a:cs typeface="ＭＳ Ｐゴシック" charset="0"/>
              </a:rPr>
              <a:t>Container Classes</a:t>
            </a:r>
          </a:p>
          <a:p>
            <a:pPr lvl="1"/>
            <a:r>
              <a:rPr lang="en-US" sz="2400" dirty="0">
                <a:latin typeface="Gill Sans MT" charset="0"/>
                <a:ea typeface="ＭＳ Ｐゴシック" charset="0"/>
                <a:cs typeface="ＭＳ Ｐゴシック" charset="0"/>
              </a:rPr>
              <a:t>Lists, tuples, dictionaries, sets</a:t>
            </a:r>
          </a:p>
          <a:p>
            <a:pPr>
              <a:spcAft>
                <a:spcPts val="0"/>
              </a:spcAft>
            </a:pPr>
            <a:r>
              <a:rPr lang="en-US" sz="2600" dirty="0">
                <a:latin typeface="Gill Sans MT" charset="0"/>
                <a:ea typeface="ＭＳ Ｐゴシック" charset="0"/>
                <a:cs typeface="ＭＳ Ｐゴシック" charset="0"/>
              </a:rPr>
              <a:t>Lists</a:t>
            </a:r>
          </a:p>
          <a:p>
            <a:pPr lvl="1">
              <a:spcAft>
                <a:spcPts val="0"/>
              </a:spcAft>
            </a:pPr>
            <a:r>
              <a:rPr lang="en-US" sz="2400" dirty="0">
                <a:latin typeface="Gill Sans MT" charset="0"/>
                <a:ea typeface="ＭＳ Ｐゴシック" charset="0"/>
                <a:cs typeface="ＭＳ Ｐゴシック" charset="0"/>
              </a:rPr>
              <a:t>Creating lists</a:t>
            </a:r>
          </a:p>
          <a:p>
            <a:pPr lvl="1">
              <a:spcAft>
                <a:spcPts val="0"/>
              </a:spcAft>
            </a:pPr>
            <a:r>
              <a:rPr lang="en-US" sz="2400" dirty="0">
                <a:latin typeface="Gill Sans MT" charset="0"/>
                <a:ea typeface="ＭＳ Ｐゴシック" charset="0"/>
                <a:cs typeface="ＭＳ Ｐゴシック" charset="0"/>
              </a:rPr>
              <a:t>List methods</a:t>
            </a:r>
          </a:p>
          <a:p>
            <a:pPr lvl="1">
              <a:spcAft>
                <a:spcPts val="0"/>
              </a:spcAft>
            </a:pPr>
            <a:r>
              <a:rPr lang="en-US" sz="2400" dirty="0">
                <a:latin typeface="Gill Sans MT" charset="0"/>
                <a:ea typeface="ＭＳ Ｐゴシック" charset="0"/>
                <a:cs typeface="ＭＳ Ｐゴシック" charset="0"/>
              </a:rPr>
              <a:t>When things go wrong</a:t>
            </a:r>
          </a:p>
          <a:p>
            <a:pPr lvl="1"/>
            <a:r>
              <a:rPr lang="en-US" sz="2400" dirty="0">
                <a:latin typeface="Gill Sans MT" charset="0"/>
                <a:ea typeface="ＭＳ Ｐゴシック" charset="0"/>
                <a:cs typeface="ＭＳ Ｐゴシック" charset="0"/>
              </a:rPr>
              <a:t>List comprehensions</a:t>
            </a:r>
          </a:p>
          <a:p>
            <a:pPr>
              <a:spcAft>
                <a:spcPts val="0"/>
              </a:spcAft>
            </a:pPr>
            <a:r>
              <a:rPr lang="en-US" sz="2600" dirty="0">
                <a:latin typeface="Gill Sans MT" charset="0"/>
                <a:ea typeface="ＭＳ Ｐゴシック" charset="0"/>
                <a:cs typeface="ＭＳ Ｐゴシック" charset="0"/>
              </a:rPr>
              <a:t>Improving algorithm performance</a:t>
            </a:r>
          </a:p>
          <a:p>
            <a:pPr lvl="1"/>
            <a:r>
              <a:rPr lang="en-US" sz="2400" dirty="0">
                <a:latin typeface="Gill Sans MT" charset="0"/>
                <a:ea typeface="ＭＳ Ｐゴシック" charset="0"/>
                <a:cs typeface="ＭＳ Ｐゴシック" charset="0"/>
              </a:rPr>
              <a:t>Speed/Space tradeoff</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351186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B4BDBB-0C6B-AB46-B67E-E106D6AD8585}"/>
              </a:ext>
            </a:extLst>
          </p:cNvPr>
          <p:cNvPicPr>
            <a:picLocks noChangeAspect="1"/>
          </p:cNvPicPr>
          <p:nvPr/>
        </p:nvPicPr>
        <p:blipFill>
          <a:blip r:embed="rId3"/>
          <a:stretch>
            <a:fillRect/>
          </a:stretch>
        </p:blipFill>
        <p:spPr>
          <a:xfrm>
            <a:off x="343110" y="2398158"/>
            <a:ext cx="3235468" cy="3875641"/>
          </a:xfrm>
          <a:prstGeom prst="rect">
            <a:avLst/>
          </a:prstGeom>
        </p:spPr>
      </p:pic>
      <p:sp>
        <p:nvSpPr>
          <p:cNvPr id="2" name="Text Placeholder 1"/>
          <p:cNvSpPr>
            <a:spLocks noGrp="1"/>
          </p:cNvSpPr>
          <p:nvPr>
            <p:ph type="body" sz="quarter" idx="12"/>
          </p:nvPr>
        </p:nvSpPr>
        <p:spPr>
          <a:xfrm>
            <a:off x="227013" y="1025636"/>
            <a:ext cx="8459962" cy="4511810"/>
          </a:xfrm>
        </p:spPr>
        <p:txBody>
          <a:bodyPr/>
          <a:lstStyle/>
          <a:p>
            <a:pPr>
              <a:spcAft>
                <a:spcPts val="0"/>
              </a:spcAft>
            </a:pPr>
            <a:r>
              <a:rPr lang="en-US" sz="2800" dirty="0">
                <a:latin typeface="Gill Sans MT" charset="0"/>
                <a:ea typeface="ＭＳ Ｐゴシック" charset="0"/>
                <a:cs typeface="ＭＳ Ｐゴシック" charset="0"/>
              </a:rPr>
              <a:t>Two approaches to sort a list</a:t>
            </a:r>
          </a:p>
          <a:p>
            <a:pPr marL="514350" indent="-514350">
              <a:spcAft>
                <a:spcPts val="0"/>
              </a:spcAft>
              <a:buAutoNum type="arabicPeriod"/>
            </a:pPr>
            <a:r>
              <a:rPr lang="en-US" sz="2400" dirty="0">
                <a:solidFill>
                  <a:srgbClr val="0070C0"/>
                </a:solidFill>
                <a:latin typeface="Courier" pitchFamily="2" charset="0"/>
                <a:ea typeface="ＭＳ Ｐゴシック" charset="0"/>
                <a:cs typeface="Courier New"/>
              </a:rPr>
              <a:t>sorted(list) </a:t>
            </a:r>
            <a:r>
              <a:rPr lang="en-US" sz="2800" dirty="0">
                <a:latin typeface="Gill Sans MT" charset="0"/>
                <a:ea typeface="ＭＳ Ｐゴシック" charset="0"/>
                <a:cs typeface="ＭＳ Ｐゴシック" charset="0"/>
              </a:rPr>
              <a:t>– returns a sorted </a:t>
            </a:r>
            <a:r>
              <a:rPr lang="en-US" sz="2800" b="1" i="1" dirty="0">
                <a:latin typeface="Gill Sans MT" charset="0"/>
                <a:ea typeface="ＭＳ Ｐゴシック" charset="0"/>
                <a:cs typeface="ＭＳ Ｐゴシック" charset="0"/>
              </a:rPr>
              <a:t>copy</a:t>
            </a:r>
            <a:r>
              <a:rPr lang="en-US" sz="2800" dirty="0">
                <a:latin typeface="Gill Sans MT" charset="0"/>
                <a:ea typeface="ＭＳ Ｐゴシック" charset="0"/>
                <a:cs typeface="ＭＳ Ｐゴシック" charset="0"/>
              </a:rPr>
              <a:t> of the list</a:t>
            </a:r>
          </a:p>
          <a:p>
            <a:pPr marL="514350" indent="-514350">
              <a:buFont typeface="Arial" panose="020B0604020202020204" pitchFamily="34" charset="0"/>
              <a:buAutoNum type="arabicPeriod"/>
            </a:pPr>
            <a:r>
              <a:rPr lang="en-US" sz="2400" dirty="0">
                <a:solidFill>
                  <a:srgbClr val="0070C0"/>
                </a:solidFill>
                <a:latin typeface="Courier" pitchFamily="2" charset="0"/>
                <a:ea typeface="ＭＳ Ｐゴシック" charset="0"/>
                <a:cs typeface="Courier New"/>
              </a:rPr>
              <a:t>list.sort() </a:t>
            </a:r>
            <a:r>
              <a:rPr lang="en-US" sz="2800" dirty="0">
                <a:latin typeface="Gill Sans MT" charset="0"/>
                <a:ea typeface="ＭＳ Ｐゴシック" charset="0"/>
                <a:cs typeface="ＭＳ Ｐゴシック" charset="0"/>
              </a:rPr>
              <a:t>- changes the list in place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Sorting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30</a:t>
            </a:fld>
            <a:endParaRPr lang="en-US" dirty="0"/>
          </a:p>
        </p:txBody>
      </p:sp>
      <p:sp>
        <p:nvSpPr>
          <p:cNvPr id="5" name="Rounded Rectangular Callout 4"/>
          <p:cNvSpPr/>
          <p:nvPr/>
        </p:nvSpPr>
        <p:spPr>
          <a:xfrm>
            <a:off x="2572771" y="3588702"/>
            <a:ext cx="5577936" cy="530352"/>
          </a:xfrm>
          <a:prstGeom prst="wedgeRoundRectCallout">
            <a:avLst>
              <a:gd name="adj1" fmla="val -60304"/>
              <a:gd name="adj2" fmla="val 8581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Courier" pitchFamily="2" charset="0"/>
              </a:rPr>
              <a:t>sorted(lst1) </a:t>
            </a:r>
            <a:r>
              <a:rPr lang="en-US" dirty="0">
                <a:solidFill>
                  <a:schemeClr val="bg1"/>
                </a:solidFill>
              </a:rPr>
              <a:t>sorts a </a:t>
            </a:r>
            <a:r>
              <a:rPr lang="en-US" b="1" i="1" dirty="0">
                <a:solidFill>
                  <a:schemeClr val="bg1"/>
                </a:solidFill>
              </a:rPr>
              <a:t>copy</a:t>
            </a:r>
            <a:r>
              <a:rPr lang="en-US" dirty="0">
                <a:solidFill>
                  <a:schemeClr val="bg1"/>
                </a:solidFill>
              </a:rPr>
              <a:t> of lst1 so lst1 is unchanged</a:t>
            </a:r>
          </a:p>
        </p:txBody>
      </p:sp>
      <p:sp>
        <p:nvSpPr>
          <p:cNvPr id="7" name="Rounded Rectangular Callout 6"/>
          <p:cNvSpPr/>
          <p:nvPr/>
        </p:nvSpPr>
        <p:spPr>
          <a:xfrm>
            <a:off x="2572771" y="5616488"/>
            <a:ext cx="5577936" cy="424548"/>
          </a:xfrm>
          <a:prstGeom prst="wedgeRoundRectCallout">
            <a:avLst>
              <a:gd name="adj1" fmla="val -65092"/>
              <a:gd name="adj2" fmla="val 6487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is changed because </a:t>
            </a:r>
            <a:r>
              <a:rPr lang="en-US" sz="1600" dirty="0">
                <a:solidFill>
                  <a:schemeClr val="bg1"/>
                </a:solidFill>
                <a:latin typeface="Courier" pitchFamily="2" charset="0"/>
              </a:rPr>
              <a:t>lst1.sort() </a:t>
            </a:r>
            <a:r>
              <a:rPr lang="en-US" sz="1600" dirty="0">
                <a:solidFill>
                  <a:schemeClr val="bg1"/>
                </a:solidFill>
                <a:latin typeface="+mj-lt"/>
              </a:rPr>
              <a:t>sorts</a:t>
            </a:r>
            <a:r>
              <a:rPr lang="en-US" sz="1600" dirty="0">
                <a:solidFill>
                  <a:schemeClr val="bg1"/>
                </a:solidFill>
                <a:latin typeface="Courier" pitchFamily="2" charset="0"/>
              </a:rPr>
              <a:t> </a:t>
            </a:r>
            <a:r>
              <a:rPr lang="en-US" dirty="0">
                <a:solidFill>
                  <a:schemeClr val="bg1"/>
                </a:solidFill>
              </a:rPr>
              <a:t>in place</a:t>
            </a:r>
          </a:p>
        </p:txBody>
      </p:sp>
      <p:sp>
        <p:nvSpPr>
          <p:cNvPr id="8" name="Rounded Rectangular Callout 7"/>
          <p:cNvSpPr/>
          <p:nvPr/>
        </p:nvSpPr>
        <p:spPr>
          <a:xfrm>
            <a:off x="3987643" y="2587434"/>
            <a:ext cx="3753999" cy="768505"/>
          </a:xfrm>
          <a:prstGeom prst="wedgeRoundRectCallout">
            <a:avLst>
              <a:gd name="adj1" fmla="val -71061"/>
              <a:gd name="adj2" fmla="val -1137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Python’s sorted() function, not a method of class list</a:t>
            </a:r>
          </a:p>
        </p:txBody>
      </p:sp>
      <p:sp>
        <p:nvSpPr>
          <p:cNvPr id="10" name="Rounded Rectangular Callout 9">
            <a:extLst>
              <a:ext uri="{FF2B5EF4-FFF2-40B4-BE49-F238E27FC236}">
                <a16:creationId xmlns:a16="http://schemas.microsoft.com/office/drawing/2014/main" id="{8F11445F-F848-864D-A0A8-C67540FDAE00}"/>
              </a:ext>
            </a:extLst>
          </p:cNvPr>
          <p:cNvSpPr/>
          <p:nvPr/>
        </p:nvSpPr>
        <p:spPr>
          <a:xfrm>
            <a:off x="2708510" y="4690699"/>
            <a:ext cx="4907321" cy="424548"/>
          </a:xfrm>
          <a:prstGeom prst="wedgeRoundRectCallout">
            <a:avLst>
              <a:gd name="adj1" fmla="val -63932"/>
              <a:gd name="adj2" fmla="val 2333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bg1"/>
                </a:solidFill>
                <a:latin typeface="Courier" pitchFamily="2" charset="0"/>
              </a:rPr>
              <a:t>list.sort</a:t>
            </a:r>
            <a:r>
              <a:rPr lang="en-US" sz="1600" dirty="0">
                <a:solidFill>
                  <a:schemeClr val="bg1"/>
                </a:solidFill>
                <a:latin typeface="Courier" pitchFamily="2" charset="0"/>
              </a:rPr>
              <a:t>() </a:t>
            </a:r>
            <a:r>
              <a:rPr lang="en-US" dirty="0">
                <a:solidFill>
                  <a:schemeClr val="bg1"/>
                </a:solidFill>
              </a:rPr>
              <a:t>is a statement, not an expression</a:t>
            </a:r>
          </a:p>
        </p:txBody>
      </p:sp>
    </p:spTree>
    <p:extLst>
      <p:ext uri="{BB962C8B-B14F-4D97-AF65-F5344CB8AC3E}">
        <p14:creationId xmlns:p14="http://schemas.microsoft.com/office/powerpoint/2010/main" val="407882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687B8-82CE-5C40-ADD3-C9055C14ED8F}"/>
              </a:ext>
            </a:extLst>
          </p:cNvPr>
          <p:cNvPicPr>
            <a:picLocks noChangeAspect="1"/>
          </p:cNvPicPr>
          <p:nvPr/>
        </p:nvPicPr>
        <p:blipFill>
          <a:blip r:embed="rId3"/>
          <a:stretch>
            <a:fillRect/>
          </a:stretch>
        </p:blipFill>
        <p:spPr>
          <a:xfrm>
            <a:off x="610834" y="3508022"/>
            <a:ext cx="3396721" cy="2737656"/>
          </a:xfrm>
          <a:prstGeom prst="rect">
            <a:avLst/>
          </a:prstGeom>
        </p:spPr>
      </p:pic>
      <p:sp>
        <p:nvSpPr>
          <p:cNvPr id="2" name="Text Placeholder 1"/>
          <p:cNvSpPr>
            <a:spLocks noGrp="1"/>
          </p:cNvSpPr>
          <p:nvPr>
            <p:ph type="body" sz="quarter" idx="12"/>
          </p:nvPr>
        </p:nvSpPr>
        <p:spPr>
          <a:xfrm>
            <a:off x="227012" y="1130567"/>
            <a:ext cx="8851671" cy="4511810"/>
          </a:xfrm>
        </p:spPr>
        <p:txBody>
          <a:bodyPr/>
          <a:lstStyle/>
          <a:p>
            <a:r>
              <a:rPr lang="en-US" sz="2800" dirty="0">
                <a:latin typeface="Gill Sans MT" charset="0"/>
                <a:ea typeface="ＭＳ Ｐゴシック" charset="0"/>
                <a:cs typeface="ＭＳ Ｐゴシック" charset="0"/>
              </a:rPr>
              <a:t>What if we want to sort a list in descending order?</a:t>
            </a:r>
          </a:p>
          <a:p>
            <a:pPr>
              <a:spcAft>
                <a:spcPts val="0"/>
              </a:spcAft>
            </a:pPr>
            <a:r>
              <a:rPr lang="en-US" sz="2800" dirty="0">
                <a:latin typeface="Gill Sans MT" charset="0"/>
                <a:ea typeface="ＭＳ Ｐゴシック" charset="0"/>
                <a:cs typeface="ＭＳ Ｐゴシック" charset="0"/>
              </a:rPr>
              <a:t>Two approaches to sort a list</a:t>
            </a:r>
          </a:p>
          <a:p>
            <a:pPr marL="514350" indent="-514350">
              <a:spcAft>
                <a:spcPts val="0"/>
              </a:spcAft>
              <a:buAutoNum type="arabicPeriod"/>
            </a:pPr>
            <a:r>
              <a:rPr lang="en-US" sz="2400" dirty="0">
                <a:solidFill>
                  <a:srgbClr val="0070C0"/>
                </a:solidFill>
                <a:latin typeface="Courier" pitchFamily="2" charset="0"/>
                <a:ea typeface="ＭＳ Ｐゴシック" charset="0"/>
                <a:cs typeface="Courier New"/>
              </a:rPr>
              <a:t>sorted(list, reverse=True) </a:t>
            </a:r>
            <a:r>
              <a:rPr lang="en-US" sz="2800" dirty="0">
                <a:latin typeface="Gill Sans MT" charset="0"/>
                <a:ea typeface="ＭＳ Ｐゴシック" charset="0"/>
                <a:cs typeface="ＭＳ Ｐゴシック" charset="0"/>
              </a:rPr>
              <a:t>– returns a sorted </a:t>
            </a:r>
            <a:r>
              <a:rPr lang="en-US" sz="2800" b="1" i="1" dirty="0">
                <a:latin typeface="Gill Sans MT" charset="0"/>
                <a:ea typeface="ＭＳ Ｐゴシック" charset="0"/>
                <a:cs typeface="ＭＳ Ｐゴシック" charset="0"/>
              </a:rPr>
              <a:t>copy</a:t>
            </a:r>
            <a:r>
              <a:rPr lang="en-US" sz="2800" dirty="0">
                <a:latin typeface="Gill Sans MT" charset="0"/>
                <a:ea typeface="ＭＳ Ｐゴシック" charset="0"/>
                <a:cs typeface="ＭＳ Ｐゴシック" charset="0"/>
              </a:rPr>
              <a:t> of the list sorted from largest to smallest</a:t>
            </a:r>
          </a:p>
          <a:p>
            <a:pPr marL="514350" indent="-514350">
              <a:buFont typeface="Arial" panose="020B0604020202020204" pitchFamily="34" charset="0"/>
              <a:buAutoNum type="arabicPeriod"/>
            </a:pPr>
            <a:r>
              <a:rPr lang="en-US" sz="2400" dirty="0" err="1">
                <a:solidFill>
                  <a:srgbClr val="0070C0"/>
                </a:solidFill>
                <a:latin typeface="Courier" pitchFamily="2" charset="0"/>
                <a:ea typeface="ＭＳ Ｐゴシック" charset="0"/>
                <a:cs typeface="Courier New"/>
              </a:rPr>
              <a:t>list.sort</a:t>
            </a:r>
            <a:r>
              <a:rPr lang="en-US" sz="2400" dirty="0">
                <a:solidFill>
                  <a:srgbClr val="0070C0"/>
                </a:solidFill>
                <a:latin typeface="Courier" pitchFamily="2" charset="0"/>
                <a:ea typeface="ＭＳ Ｐゴシック" charset="0"/>
                <a:cs typeface="Courier New"/>
              </a:rPr>
              <a:t>(reverse=True) </a:t>
            </a:r>
            <a:r>
              <a:rPr lang="en-US" sz="2800" dirty="0">
                <a:latin typeface="Gill Sans MT" charset="0"/>
                <a:ea typeface="ＭＳ Ｐゴシック" charset="0"/>
                <a:cs typeface="ＭＳ Ｐゴシック" charset="0"/>
              </a:rPr>
              <a:t>- changes the list in place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Sorting lists: descending</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31</a:t>
            </a:fld>
            <a:endParaRPr lang="en-US" dirty="0"/>
          </a:p>
        </p:txBody>
      </p:sp>
      <p:sp>
        <p:nvSpPr>
          <p:cNvPr id="7" name="Rounded Rectangular Callout 6"/>
          <p:cNvSpPr/>
          <p:nvPr/>
        </p:nvSpPr>
        <p:spPr>
          <a:xfrm>
            <a:off x="2964574" y="5529151"/>
            <a:ext cx="2787401" cy="556962"/>
          </a:xfrm>
          <a:prstGeom prst="wedgeRoundRectCallout">
            <a:avLst>
              <a:gd name="adj1" fmla="val -85832"/>
              <a:gd name="adj2" fmla="val 5728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was changed in place</a:t>
            </a:r>
          </a:p>
        </p:txBody>
      </p:sp>
    </p:spTree>
    <p:extLst>
      <p:ext uri="{BB962C8B-B14F-4D97-AF65-F5344CB8AC3E}">
        <p14:creationId xmlns:p14="http://schemas.microsoft.com/office/powerpoint/2010/main" val="98510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72" y="821595"/>
            <a:ext cx="8813378" cy="4511810"/>
          </a:xfrm>
        </p:spPr>
        <p:txBody>
          <a:bodyPr/>
          <a:lstStyle/>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 methods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80356267"/>
              </p:ext>
            </p:extLst>
          </p:nvPr>
        </p:nvGraphicFramePr>
        <p:xfrm>
          <a:off x="525781" y="993402"/>
          <a:ext cx="8182788" cy="5257800"/>
        </p:xfrm>
        <a:graphic>
          <a:graphicData uri="http://schemas.openxmlformats.org/drawingml/2006/table">
            <a:tbl>
              <a:tblPr firstRow="1" bandRow="1">
                <a:tableStyleId>{21E4AEA4-8DFA-4A89-87EB-49C32662AFE0}</a:tableStyleId>
              </a:tblPr>
              <a:tblGrid>
                <a:gridCol w="2697479">
                  <a:extLst>
                    <a:ext uri="{9D8B030D-6E8A-4147-A177-3AD203B41FA5}">
                      <a16:colId xmlns:a16="http://schemas.microsoft.com/office/drawing/2014/main" val="20000"/>
                    </a:ext>
                  </a:extLst>
                </a:gridCol>
                <a:gridCol w="5485309">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r>
                        <a:rPr lang="en-US" dirty="0"/>
                        <a:t>Action</a:t>
                      </a:r>
                    </a:p>
                  </a:txBody>
                  <a:tcPr/>
                </a:tc>
                <a:extLst>
                  <a:ext uri="{0D108BD9-81ED-4DB2-BD59-A6C34878D82A}">
                    <a16:rowId xmlns:a16="http://schemas.microsoft.com/office/drawing/2014/main" val="10000"/>
                  </a:ext>
                </a:extLst>
              </a:tr>
              <a:tr h="370840">
                <a:tc>
                  <a:txBody>
                    <a:bodyPr/>
                    <a:lstStyle/>
                    <a:p>
                      <a:r>
                        <a:rPr lang="en-US" dirty="0" err="1"/>
                        <a:t>list.append</a:t>
                      </a:r>
                      <a:r>
                        <a:rPr lang="en-US" dirty="0"/>
                        <a:t>(element)</a:t>
                      </a:r>
                    </a:p>
                  </a:txBody>
                  <a:tcPr/>
                </a:tc>
                <a:tc>
                  <a:txBody>
                    <a:bodyPr/>
                    <a:lstStyle/>
                    <a:p>
                      <a:r>
                        <a:rPr lang="en-US" dirty="0"/>
                        <a:t>Append an element to a list</a:t>
                      </a:r>
                    </a:p>
                  </a:txBody>
                  <a:tcPr/>
                </a:tc>
                <a:extLst>
                  <a:ext uri="{0D108BD9-81ED-4DB2-BD59-A6C34878D82A}">
                    <a16:rowId xmlns:a16="http://schemas.microsoft.com/office/drawing/2014/main" val="10001"/>
                  </a:ext>
                </a:extLst>
              </a:tr>
              <a:tr h="370840">
                <a:tc>
                  <a:txBody>
                    <a:bodyPr/>
                    <a:lstStyle/>
                    <a:p>
                      <a:r>
                        <a:rPr lang="en-US" dirty="0" err="1"/>
                        <a:t>list.extend</a:t>
                      </a:r>
                      <a:r>
                        <a:rPr lang="en-US" dirty="0"/>
                        <a:t>(sequence)</a:t>
                      </a:r>
                    </a:p>
                  </a:txBody>
                  <a:tcPr/>
                </a:tc>
                <a:tc>
                  <a:txBody>
                    <a:bodyPr/>
                    <a:lstStyle/>
                    <a:p>
                      <a:r>
                        <a:rPr lang="en-US" dirty="0"/>
                        <a:t>Concatenate list and sequence</a:t>
                      </a:r>
                    </a:p>
                  </a:txBody>
                  <a:tcPr/>
                </a:tc>
                <a:extLst>
                  <a:ext uri="{0D108BD9-81ED-4DB2-BD59-A6C34878D82A}">
                    <a16:rowId xmlns:a16="http://schemas.microsoft.com/office/drawing/2014/main" val="10002"/>
                  </a:ext>
                </a:extLst>
              </a:tr>
              <a:tr h="370840">
                <a:tc>
                  <a:txBody>
                    <a:bodyPr/>
                    <a:lstStyle/>
                    <a:p>
                      <a:r>
                        <a:rPr lang="en-US" dirty="0" err="1"/>
                        <a:t>list.insert</a:t>
                      </a:r>
                      <a:r>
                        <a:rPr lang="en-US" dirty="0"/>
                        <a:t>(index,</a:t>
                      </a:r>
                      <a:r>
                        <a:rPr lang="en-US" baseline="0" dirty="0"/>
                        <a:t> object)</a:t>
                      </a:r>
                      <a:endParaRPr lang="en-US" dirty="0"/>
                    </a:p>
                  </a:txBody>
                  <a:tcPr/>
                </a:tc>
                <a:tc>
                  <a:txBody>
                    <a:bodyPr/>
                    <a:lstStyle/>
                    <a:p>
                      <a:r>
                        <a:rPr lang="en-US" dirty="0"/>
                        <a:t>Insert object at position</a:t>
                      </a:r>
                      <a:r>
                        <a:rPr lang="en-US" baseline="0" dirty="0"/>
                        <a:t> index or at the end if index &gt; </a:t>
                      </a:r>
                      <a:r>
                        <a:rPr lang="en-US" baseline="0" dirty="0" err="1"/>
                        <a:t>len</a:t>
                      </a:r>
                      <a:r>
                        <a:rPr lang="en-US" baseline="0" dirty="0"/>
                        <a:t>(list)</a:t>
                      </a:r>
                      <a:endParaRPr lang="en-US" dirty="0"/>
                    </a:p>
                  </a:txBody>
                  <a:tcPr/>
                </a:tc>
                <a:extLst>
                  <a:ext uri="{0D108BD9-81ED-4DB2-BD59-A6C34878D82A}">
                    <a16:rowId xmlns:a16="http://schemas.microsoft.com/office/drawing/2014/main" val="10003"/>
                  </a:ext>
                </a:extLst>
              </a:tr>
              <a:tr h="370840">
                <a:tc>
                  <a:txBody>
                    <a:bodyPr/>
                    <a:lstStyle/>
                    <a:p>
                      <a:r>
                        <a:rPr lang="en-US" dirty="0" err="1"/>
                        <a:t>list.remove</a:t>
                      </a:r>
                      <a:r>
                        <a:rPr lang="en-US" dirty="0"/>
                        <a:t>(value)</a:t>
                      </a:r>
                    </a:p>
                  </a:txBody>
                  <a:tcPr/>
                </a:tc>
                <a:tc>
                  <a:txBody>
                    <a:bodyPr/>
                    <a:lstStyle/>
                    <a:p>
                      <a:r>
                        <a:rPr lang="en-US" dirty="0"/>
                        <a:t>Remove the first instance of list with specified</a:t>
                      </a:r>
                      <a:r>
                        <a:rPr lang="en-US" baseline="0" dirty="0"/>
                        <a:t> </a:t>
                      </a:r>
                      <a:r>
                        <a:rPr lang="en-US" baseline="0" dirty="0" err="1"/>
                        <a:t>valur</a:t>
                      </a:r>
                      <a:r>
                        <a:rPr lang="en-US" baseline="0" dirty="0"/>
                        <a:t> or raise </a:t>
                      </a:r>
                      <a:r>
                        <a:rPr lang="en-US" baseline="0" dirty="0" err="1"/>
                        <a:t>ValueError</a:t>
                      </a:r>
                      <a:endParaRPr lang="en-US" dirty="0"/>
                    </a:p>
                  </a:txBody>
                  <a:tcPr/>
                </a:tc>
                <a:extLst>
                  <a:ext uri="{0D108BD9-81ED-4DB2-BD59-A6C34878D82A}">
                    <a16:rowId xmlns:a16="http://schemas.microsoft.com/office/drawing/2014/main" val="10004"/>
                  </a:ext>
                </a:extLst>
              </a:tr>
              <a:tr h="370840">
                <a:tc>
                  <a:txBody>
                    <a:bodyPr/>
                    <a:lstStyle/>
                    <a:p>
                      <a:r>
                        <a:rPr lang="en-US" dirty="0" err="1"/>
                        <a:t>list.count</a:t>
                      </a:r>
                      <a:r>
                        <a:rPr lang="en-US" dirty="0"/>
                        <a:t>(value)</a:t>
                      </a:r>
                    </a:p>
                  </a:txBody>
                  <a:tcPr/>
                </a:tc>
                <a:tc>
                  <a:txBody>
                    <a:bodyPr/>
                    <a:lstStyle/>
                    <a:p>
                      <a:r>
                        <a:rPr lang="en-US" dirty="0"/>
                        <a:t>Count the number of instances of value</a:t>
                      </a:r>
                      <a:r>
                        <a:rPr lang="en-US" baseline="0" dirty="0"/>
                        <a:t> in the list</a:t>
                      </a:r>
                      <a:endParaRPr lang="en-US" dirty="0"/>
                    </a:p>
                  </a:txBody>
                  <a:tcPr/>
                </a:tc>
                <a:extLst>
                  <a:ext uri="{0D108BD9-81ED-4DB2-BD59-A6C34878D82A}">
                    <a16:rowId xmlns:a16="http://schemas.microsoft.com/office/drawing/2014/main" val="10005"/>
                  </a:ext>
                </a:extLst>
              </a:tr>
              <a:tr h="370840">
                <a:tc>
                  <a:txBody>
                    <a:bodyPr/>
                    <a:lstStyle/>
                    <a:p>
                      <a:r>
                        <a:rPr lang="en-US" dirty="0" err="1"/>
                        <a:t>list.index</a:t>
                      </a:r>
                      <a:r>
                        <a:rPr lang="en-US" dirty="0"/>
                        <a:t>(value)</a:t>
                      </a:r>
                    </a:p>
                  </a:txBody>
                  <a:tcPr/>
                </a:tc>
                <a:tc>
                  <a:txBody>
                    <a:bodyPr/>
                    <a:lstStyle/>
                    <a:p>
                      <a:r>
                        <a:rPr lang="en-US" dirty="0"/>
                        <a:t>Return the index of value</a:t>
                      </a:r>
                      <a:r>
                        <a:rPr lang="en-US" baseline="0" dirty="0"/>
                        <a:t> in list or raise </a:t>
                      </a:r>
                      <a:r>
                        <a:rPr lang="en-US" baseline="0" dirty="0" err="1"/>
                        <a:t>ValueError</a:t>
                      </a:r>
                      <a:r>
                        <a:rPr lang="en-US" baseline="0" dirty="0"/>
                        <a:t> if not found</a:t>
                      </a:r>
                      <a:endParaRPr lang="en-US" dirty="0"/>
                    </a:p>
                  </a:txBody>
                  <a:tcPr/>
                </a:tc>
                <a:extLst>
                  <a:ext uri="{0D108BD9-81ED-4DB2-BD59-A6C34878D82A}">
                    <a16:rowId xmlns:a16="http://schemas.microsoft.com/office/drawing/2014/main" val="10006"/>
                  </a:ext>
                </a:extLst>
              </a:tr>
              <a:tr h="370840">
                <a:tc>
                  <a:txBody>
                    <a:bodyPr/>
                    <a:lstStyle/>
                    <a:p>
                      <a:r>
                        <a:rPr lang="en-US" dirty="0" err="1"/>
                        <a:t>list.pop</a:t>
                      </a:r>
                      <a:r>
                        <a:rPr lang="en-US" dirty="0"/>
                        <a:t>(index)</a:t>
                      </a:r>
                    </a:p>
                  </a:txBody>
                  <a:tcPr/>
                </a:tc>
                <a:tc>
                  <a:txBody>
                    <a:bodyPr/>
                    <a:lstStyle/>
                    <a:p>
                      <a:r>
                        <a:rPr lang="en-US" dirty="0"/>
                        <a:t>Remove and return the value at index.</a:t>
                      </a:r>
                    </a:p>
                  </a:txBody>
                  <a:tcPr/>
                </a:tc>
                <a:extLst>
                  <a:ext uri="{0D108BD9-81ED-4DB2-BD59-A6C34878D82A}">
                    <a16:rowId xmlns:a16="http://schemas.microsoft.com/office/drawing/2014/main" val="10007"/>
                  </a:ext>
                </a:extLst>
              </a:tr>
              <a:tr h="370840">
                <a:tc>
                  <a:txBody>
                    <a:bodyPr/>
                    <a:lstStyle/>
                    <a:p>
                      <a:r>
                        <a:rPr lang="en-US" dirty="0" err="1"/>
                        <a:t>list.pop</a:t>
                      </a:r>
                      <a:r>
                        <a:rPr lang="en-US" dirty="0"/>
                        <a:t>()</a:t>
                      </a:r>
                    </a:p>
                  </a:txBody>
                  <a:tcPr/>
                </a:tc>
                <a:tc>
                  <a:txBody>
                    <a:bodyPr/>
                    <a:lstStyle/>
                    <a:p>
                      <a:r>
                        <a:rPr lang="en-US" dirty="0"/>
                        <a:t>Remove and return the </a:t>
                      </a:r>
                      <a:r>
                        <a:rPr lang="en-US" b="1" dirty="0"/>
                        <a:t>last</a:t>
                      </a:r>
                      <a:r>
                        <a:rPr lang="en-US" dirty="0"/>
                        <a:t> value in the list</a:t>
                      </a:r>
                    </a:p>
                  </a:txBody>
                  <a:tcPr/>
                </a:tc>
                <a:extLst>
                  <a:ext uri="{0D108BD9-81ED-4DB2-BD59-A6C34878D82A}">
                    <a16:rowId xmlns:a16="http://schemas.microsoft.com/office/drawing/2014/main" val="10008"/>
                  </a:ext>
                </a:extLst>
              </a:tr>
              <a:tr h="370840">
                <a:tc>
                  <a:txBody>
                    <a:bodyPr/>
                    <a:lstStyle/>
                    <a:p>
                      <a:r>
                        <a:rPr lang="en-US" dirty="0" err="1"/>
                        <a:t>List.sort</a:t>
                      </a:r>
                      <a:r>
                        <a:rPr lang="en-US" dirty="0"/>
                        <a:t>()</a:t>
                      </a:r>
                    </a:p>
                  </a:txBody>
                  <a:tcPr/>
                </a:tc>
                <a:tc>
                  <a:txBody>
                    <a:bodyPr/>
                    <a:lstStyle/>
                    <a:p>
                      <a:r>
                        <a:rPr lang="en-US" dirty="0"/>
                        <a:t>Destructively</a:t>
                      </a:r>
                      <a:r>
                        <a:rPr lang="en-US" baseline="0" dirty="0"/>
                        <a:t> sort the elements in the list</a:t>
                      </a:r>
                      <a:endParaRPr lang="en-US" dirty="0"/>
                    </a:p>
                  </a:txBody>
                  <a:tcPr/>
                </a:tc>
                <a:extLst>
                  <a:ext uri="{0D108BD9-81ED-4DB2-BD59-A6C34878D82A}">
                    <a16:rowId xmlns:a16="http://schemas.microsoft.com/office/drawing/2014/main" val="10009"/>
                  </a:ext>
                </a:extLst>
              </a:tr>
              <a:tr h="370840">
                <a:tc>
                  <a:txBody>
                    <a:bodyPr/>
                    <a:lstStyle/>
                    <a:p>
                      <a:r>
                        <a:rPr lang="en-US" dirty="0"/>
                        <a:t>sorted(list)</a:t>
                      </a:r>
                    </a:p>
                  </a:txBody>
                  <a:tcPr/>
                </a:tc>
                <a:tc>
                  <a:txBody>
                    <a:bodyPr/>
                    <a:lstStyle/>
                    <a:p>
                      <a:r>
                        <a:rPr lang="en-US" dirty="0"/>
                        <a:t>Sort a copy of the</a:t>
                      </a:r>
                      <a:r>
                        <a:rPr lang="en-US" baseline="0" dirty="0"/>
                        <a:t> list</a:t>
                      </a:r>
                    </a:p>
                  </a:txBody>
                  <a:tcPr/>
                </a:tc>
                <a:extLst>
                  <a:ext uri="{0D108BD9-81ED-4DB2-BD59-A6C34878D82A}">
                    <a16:rowId xmlns:a16="http://schemas.microsoft.com/office/drawing/2014/main" val="10010"/>
                  </a:ext>
                </a:extLst>
              </a:tr>
              <a:tr h="370840">
                <a:tc>
                  <a:txBody>
                    <a:bodyPr/>
                    <a:lstStyle/>
                    <a:p>
                      <a:r>
                        <a:rPr lang="en-US" dirty="0"/>
                        <a:t>element in list</a:t>
                      </a:r>
                    </a:p>
                  </a:txBody>
                  <a:tcPr/>
                </a:tc>
                <a:tc>
                  <a:txBody>
                    <a:bodyPr/>
                    <a:lstStyle/>
                    <a:p>
                      <a:r>
                        <a:rPr lang="en-US" baseline="0" dirty="0"/>
                        <a:t>True if element is a member of list, else False</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765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solidFill>
                  <a:srgbClr val="0070C0"/>
                </a:solidFill>
                <a:latin typeface="Courier" pitchFamily="2" charset="0"/>
                <a:ea typeface="ＭＳ Ｐゴシック" charset="0"/>
                <a:cs typeface="ＭＳ Ｐゴシック" charset="0"/>
              </a:rPr>
              <a:t>for</a:t>
            </a:r>
            <a:r>
              <a:rPr lang="en-US" sz="2800" dirty="0">
                <a:latin typeface="Gill Sans MT" charset="0"/>
                <a:ea typeface="ＭＳ Ｐゴシック" charset="0"/>
                <a:cs typeface="ＭＳ Ｐゴシック" charset="0"/>
              </a:rPr>
              <a:t> loop iterates through list elements</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Iterating through list elements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33</a:t>
            </a:fld>
            <a:endParaRPr lang="en-US" dirty="0"/>
          </a:p>
        </p:txBody>
      </p:sp>
      <p:pic>
        <p:nvPicPr>
          <p:cNvPr id="5" name="Picture 4">
            <a:extLst>
              <a:ext uri="{FF2B5EF4-FFF2-40B4-BE49-F238E27FC236}">
                <a16:creationId xmlns:a16="http://schemas.microsoft.com/office/drawing/2014/main" id="{A8561C13-258A-9D45-8EBF-745BBEB43A0D}"/>
              </a:ext>
            </a:extLst>
          </p:cNvPr>
          <p:cNvPicPr>
            <a:picLocks noChangeAspect="1"/>
          </p:cNvPicPr>
          <p:nvPr/>
        </p:nvPicPr>
        <p:blipFill>
          <a:blip r:embed="rId3"/>
          <a:stretch>
            <a:fillRect/>
          </a:stretch>
        </p:blipFill>
        <p:spPr>
          <a:xfrm>
            <a:off x="497590" y="2140679"/>
            <a:ext cx="6350000" cy="2336800"/>
          </a:xfrm>
          <a:prstGeom prst="rect">
            <a:avLst/>
          </a:prstGeom>
        </p:spPr>
      </p:pic>
    </p:spTree>
    <p:extLst>
      <p:ext uri="{BB962C8B-B14F-4D97-AF65-F5344CB8AC3E}">
        <p14:creationId xmlns:p14="http://schemas.microsoft.com/office/powerpoint/2010/main" val="3266109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68534"/>
            <a:ext cx="8459962" cy="1629499"/>
          </a:xfrm>
        </p:spPr>
        <p:txBody>
          <a:bodyPr/>
          <a:lstStyle/>
          <a:p>
            <a:endParaRPr lang="en-US" sz="2400" dirty="0">
              <a:solidFill>
                <a:srgbClr val="000000"/>
              </a:solidFill>
              <a:latin typeface="Gill Sans MT"/>
              <a:ea typeface="ＭＳ Ｐゴシック" charset="0"/>
              <a:cs typeface="Gill Sans MT"/>
            </a:endParaRPr>
          </a:p>
          <a:p>
            <a:endParaRPr lang="en-US" sz="2400" dirty="0">
              <a:solidFill>
                <a:srgbClr val="000000"/>
              </a:solidFill>
              <a:latin typeface="Gill Sans MT"/>
              <a:ea typeface="ＭＳ Ｐゴシック" charset="0"/>
              <a:cs typeface="Gill Sans MT"/>
            </a:endParaRPr>
          </a:p>
          <a:p>
            <a:r>
              <a:rPr lang="en-US" sz="2400" dirty="0">
                <a:solidFill>
                  <a:srgbClr val="000000"/>
                </a:solidFill>
                <a:latin typeface="Gill Sans MT"/>
                <a:ea typeface="ＭＳ Ｐゴシック" charset="0"/>
                <a:cs typeface="Gill Sans MT"/>
              </a:rPr>
              <a:t>Strings are immutable so Python saves space by storing the string once and x and y reference the same object in memory</a:t>
            </a:r>
            <a:endParaRPr lang="en-US" sz="2800" dirty="0">
              <a:solidFill>
                <a:srgbClr val="000000"/>
              </a:solidFill>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r>
              <a:rPr lang="en-US" sz="2800" dirty="0">
                <a:latin typeface="Gill Sans MT" charset="0"/>
                <a:ea typeface="ＭＳ Ｐゴシック" charset="0"/>
                <a:cs typeface="ＭＳ Ｐゴシック" charset="0"/>
              </a:rPr>
              <a:t>Python’s </a:t>
            </a:r>
            <a:r>
              <a:rPr lang="en-US" sz="2800" dirty="0">
                <a:solidFill>
                  <a:srgbClr val="0070C0"/>
                </a:solidFill>
                <a:latin typeface="Courier" pitchFamily="2" charset="0"/>
                <a:ea typeface="ＭＳ Ｐゴシック" charset="0"/>
                <a:cs typeface="ＭＳ Ｐゴシック" charset="0"/>
              </a:rPr>
              <a:t>is</a:t>
            </a:r>
            <a:r>
              <a:rPr lang="en-US" sz="2800" dirty="0">
                <a:latin typeface="Gill Sans MT" charset="0"/>
                <a:ea typeface="ＭＳ Ｐゴシック" charset="0"/>
                <a:cs typeface="ＭＳ Ｐゴシック" charset="0"/>
              </a:rPr>
              <a:t> operator returns True if the same object</a:t>
            </a:r>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34</a:t>
            </a:fld>
            <a:endParaRPr lang="en-US" dirty="0"/>
          </a:p>
        </p:txBody>
      </p:sp>
      <p:grpSp>
        <p:nvGrpSpPr>
          <p:cNvPr id="10" name="Group 9">
            <a:extLst>
              <a:ext uri="{FF2B5EF4-FFF2-40B4-BE49-F238E27FC236}">
                <a16:creationId xmlns:a16="http://schemas.microsoft.com/office/drawing/2014/main" id="{7A5C1DB8-A6EA-3342-B2F9-DCFCC54800E1}"/>
              </a:ext>
            </a:extLst>
          </p:cNvPr>
          <p:cNvGrpSpPr/>
          <p:nvPr/>
        </p:nvGrpSpPr>
        <p:grpSpPr>
          <a:xfrm>
            <a:off x="1206042" y="3150433"/>
            <a:ext cx="1574800" cy="867172"/>
            <a:chOff x="1026160" y="3616960"/>
            <a:chExt cx="1574800" cy="867172"/>
          </a:xfrm>
        </p:grpSpPr>
        <p:sp>
          <p:nvSpPr>
            <p:cNvPr id="5" name="TextBox 4"/>
            <p:cNvSpPr txBox="1"/>
            <p:nvPr/>
          </p:nvSpPr>
          <p:spPr>
            <a:xfrm>
              <a:off x="1026160" y="3616960"/>
              <a:ext cx="287258" cy="369332"/>
            </a:xfrm>
            <a:prstGeom prst="rect">
              <a:avLst/>
            </a:prstGeom>
            <a:noFill/>
          </p:spPr>
          <p:txBody>
            <a:bodyPr wrap="none" rtlCol="0">
              <a:spAutoFit/>
            </a:bodyPr>
            <a:lstStyle/>
            <a:p>
              <a:r>
                <a:rPr lang="en-US" dirty="0"/>
                <a:t>x</a:t>
              </a:r>
            </a:p>
          </p:txBody>
        </p:sp>
        <p:sp>
          <p:nvSpPr>
            <p:cNvPr id="6" name="TextBox 5"/>
            <p:cNvSpPr txBox="1"/>
            <p:nvPr/>
          </p:nvSpPr>
          <p:spPr>
            <a:xfrm>
              <a:off x="1036320" y="4114800"/>
              <a:ext cx="289149" cy="369332"/>
            </a:xfrm>
            <a:prstGeom prst="rect">
              <a:avLst/>
            </a:prstGeom>
            <a:noFill/>
          </p:spPr>
          <p:txBody>
            <a:bodyPr wrap="none" rtlCol="0">
              <a:spAutoFit/>
            </a:bodyPr>
            <a:lstStyle/>
            <a:p>
              <a:r>
                <a:rPr lang="en-US" dirty="0"/>
                <a:t>y</a:t>
              </a:r>
            </a:p>
          </p:txBody>
        </p:sp>
        <p:sp>
          <p:nvSpPr>
            <p:cNvPr id="7" name="Rectangle 6"/>
            <p:cNvSpPr/>
            <p:nvPr/>
          </p:nvSpPr>
          <p:spPr>
            <a:xfrm>
              <a:off x="1554480" y="3931920"/>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cxnSp>
          <p:nvCxnSpPr>
            <p:cNvPr id="9" name="Straight Arrow Connector 8"/>
            <p:cNvCxnSpPr/>
            <p:nvPr/>
          </p:nvCxnSpPr>
          <p:spPr>
            <a:xfrm>
              <a:off x="1239520" y="3881120"/>
              <a:ext cx="233680" cy="11176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3"/>
            </p:cNvCxnSpPr>
            <p:nvPr/>
          </p:nvCxnSpPr>
          <p:spPr>
            <a:xfrm flipV="1">
              <a:off x="1325469" y="4145280"/>
              <a:ext cx="178211" cy="1541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Picture 11">
            <a:extLst>
              <a:ext uri="{FF2B5EF4-FFF2-40B4-BE49-F238E27FC236}">
                <a16:creationId xmlns:a16="http://schemas.microsoft.com/office/drawing/2014/main" id="{A6D80A4E-C18D-CF45-A144-526093F989CE}"/>
              </a:ext>
            </a:extLst>
          </p:cNvPr>
          <p:cNvPicPr>
            <a:picLocks noChangeAspect="1"/>
          </p:cNvPicPr>
          <p:nvPr/>
        </p:nvPicPr>
        <p:blipFill>
          <a:blip r:embed="rId3"/>
          <a:stretch>
            <a:fillRect/>
          </a:stretch>
        </p:blipFill>
        <p:spPr>
          <a:xfrm>
            <a:off x="540166" y="4698325"/>
            <a:ext cx="6025005" cy="1232387"/>
          </a:xfrm>
          <a:prstGeom prst="rect">
            <a:avLst/>
          </a:prstGeom>
        </p:spPr>
      </p:pic>
      <p:pic>
        <p:nvPicPr>
          <p:cNvPr id="13" name="Picture 12">
            <a:extLst>
              <a:ext uri="{FF2B5EF4-FFF2-40B4-BE49-F238E27FC236}">
                <a16:creationId xmlns:a16="http://schemas.microsoft.com/office/drawing/2014/main" id="{4FC2A3C6-AE78-2A41-A2E2-A7BD0823B67B}"/>
              </a:ext>
            </a:extLst>
          </p:cNvPr>
          <p:cNvPicPr>
            <a:picLocks noChangeAspect="1"/>
          </p:cNvPicPr>
          <p:nvPr/>
        </p:nvPicPr>
        <p:blipFill>
          <a:blip r:embed="rId4"/>
          <a:stretch>
            <a:fillRect/>
          </a:stretch>
        </p:blipFill>
        <p:spPr>
          <a:xfrm>
            <a:off x="227013" y="1287343"/>
            <a:ext cx="3708400" cy="1231900"/>
          </a:xfrm>
          <a:prstGeom prst="rect">
            <a:avLst/>
          </a:prstGeom>
        </p:spPr>
      </p:pic>
    </p:spTree>
    <p:extLst>
      <p:ext uri="{BB962C8B-B14F-4D97-AF65-F5344CB8AC3E}">
        <p14:creationId xmlns:p14="http://schemas.microsoft.com/office/powerpoint/2010/main" val="2234733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3BEB9C6-5F98-6940-BD77-E48DE40E7714}"/>
              </a:ext>
            </a:extLst>
          </p:cNvPr>
          <p:cNvPicPr>
            <a:picLocks noChangeAspect="1"/>
          </p:cNvPicPr>
          <p:nvPr/>
        </p:nvPicPr>
        <p:blipFill>
          <a:blip r:embed="rId3"/>
          <a:stretch>
            <a:fillRect/>
          </a:stretch>
        </p:blipFill>
        <p:spPr>
          <a:xfrm>
            <a:off x="248802" y="2988319"/>
            <a:ext cx="2437954" cy="3162008"/>
          </a:xfrm>
          <a:prstGeom prst="rect">
            <a:avLst/>
          </a:prstGeom>
        </p:spPr>
      </p:pic>
      <p:sp>
        <p:nvSpPr>
          <p:cNvPr id="2" name="Text Placeholder 1"/>
          <p:cNvSpPr>
            <a:spLocks noGrp="1"/>
          </p:cNvSpPr>
          <p:nvPr>
            <p:ph type="body" sz="quarter" idx="12"/>
          </p:nvPr>
        </p:nvSpPr>
        <p:spPr>
          <a:xfrm>
            <a:off x="248607" y="2539603"/>
            <a:ext cx="7726160" cy="529964"/>
          </a:xfrm>
        </p:spPr>
        <p:txBody>
          <a:bodyPr/>
          <a:lstStyle/>
          <a:p>
            <a:r>
              <a:rPr lang="en-US" sz="2400" dirty="0">
                <a:solidFill>
                  <a:srgbClr val="000000"/>
                </a:solidFill>
                <a:latin typeface="Gill Sans MT"/>
                <a:ea typeface="ＭＳ Ｐゴシック" charset="0"/>
                <a:cs typeface="Gill Sans MT"/>
              </a:rPr>
              <a:t>Lists are mutable so each list is stored separately</a:t>
            </a:r>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35</a:t>
            </a:fld>
            <a:endParaRPr lang="en-US" dirty="0"/>
          </a:p>
        </p:txBody>
      </p:sp>
      <p:grpSp>
        <p:nvGrpSpPr>
          <p:cNvPr id="6" name="Group 5">
            <a:extLst>
              <a:ext uri="{FF2B5EF4-FFF2-40B4-BE49-F238E27FC236}">
                <a16:creationId xmlns:a16="http://schemas.microsoft.com/office/drawing/2014/main" id="{F24F1326-165F-A643-927B-C9682366BB1B}"/>
              </a:ext>
            </a:extLst>
          </p:cNvPr>
          <p:cNvGrpSpPr/>
          <p:nvPr/>
        </p:nvGrpSpPr>
        <p:grpSpPr>
          <a:xfrm>
            <a:off x="4744114" y="1221700"/>
            <a:ext cx="1842123" cy="1230092"/>
            <a:chOff x="1448385" y="2533851"/>
            <a:chExt cx="1842123" cy="1230092"/>
          </a:xfrm>
        </p:grpSpPr>
        <p:sp>
          <p:nvSpPr>
            <p:cNvPr id="5" name="TextBox 4"/>
            <p:cNvSpPr txBox="1"/>
            <p:nvPr/>
          </p:nvSpPr>
          <p:spPr>
            <a:xfrm>
              <a:off x="1460875" y="2533851"/>
              <a:ext cx="518732" cy="369332"/>
            </a:xfrm>
            <a:prstGeom prst="rect">
              <a:avLst/>
            </a:prstGeom>
            <a:noFill/>
          </p:spPr>
          <p:txBody>
            <a:bodyPr wrap="none" rtlCol="0">
              <a:spAutoFit/>
            </a:bodyPr>
            <a:lstStyle/>
            <a:p>
              <a:r>
                <a:rPr lang="en-US" dirty="0"/>
                <a:t>lst1</a:t>
              </a:r>
            </a:p>
          </p:txBody>
        </p:sp>
        <p:sp>
          <p:nvSpPr>
            <p:cNvPr id="7" name="Rectangle 6"/>
            <p:cNvSpPr/>
            <p:nvPr/>
          </p:nvSpPr>
          <p:spPr>
            <a:xfrm>
              <a:off x="2244028" y="2561798"/>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 2, 3]</a:t>
              </a:r>
            </a:p>
          </p:txBody>
        </p:sp>
        <p:cxnSp>
          <p:nvCxnSpPr>
            <p:cNvPr id="9" name="Straight Arrow Connector 8"/>
            <p:cNvCxnSpPr>
              <a:cxnSpLocks/>
              <a:stCxn id="5" idx="3"/>
            </p:cNvCxnSpPr>
            <p:nvPr/>
          </p:nvCxnSpPr>
          <p:spPr>
            <a:xfrm>
              <a:off x="1979607" y="2718517"/>
              <a:ext cx="26442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5CB45C7-3463-6547-BACC-A715A0DD0E92}"/>
                </a:ext>
              </a:extLst>
            </p:cNvPr>
            <p:cNvSpPr txBox="1"/>
            <p:nvPr/>
          </p:nvSpPr>
          <p:spPr>
            <a:xfrm>
              <a:off x="1460875" y="3047341"/>
              <a:ext cx="518732" cy="369332"/>
            </a:xfrm>
            <a:prstGeom prst="rect">
              <a:avLst/>
            </a:prstGeom>
            <a:noFill/>
          </p:spPr>
          <p:txBody>
            <a:bodyPr wrap="none" rtlCol="0">
              <a:spAutoFit/>
            </a:bodyPr>
            <a:lstStyle/>
            <a:p>
              <a:r>
                <a:rPr lang="en-US" dirty="0"/>
                <a:t>lst2</a:t>
              </a:r>
            </a:p>
          </p:txBody>
        </p:sp>
        <p:sp>
          <p:nvSpPr>
            <p:cNvPr id="17" name="Rectangle 16">
              <a:extLst>
                <a:ext uri="{FF2B5EF4-FFF2-40B4-BE49-F238E27FC236}">
                  <a16:creationId xmlns:a16="http://schemas.microsoft.com/office/drawing/2014/main" id="{B47F70CE-5088-294E-9C3B-AB5E39815D52}"/>
                </a:ext>
              </a:extLst>
            </p:cNvPr>
            <p:cNvSpPr/>
            <p:nvPr/>
          </p:nvSpPr>
          <p:spPr>
            <a:xfrm>
              <a:off x="2244028" y="3075288"/>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 2, 3]</a:t>
              </a:r>
            </a:p>
          </p:txBody>
        </p:sp>
        <p:cxnSp>
          <p:nvCxnSpPr>
            <p:cNvPr id="18" name="Straight Arrow Connector 17">
              <a:extLst>
                <a:ext uri="{FF2B5EF4-FFF2-40B4-BE49-F238E27FC236}">
                  <a16:creationId xmlns:a16="http://schemas.microsoft.com/office/drawing/2014/main" id="{F37B751B-E06D-E64A-84B2-5871C6CFD7EF}"/>
                </a:ext>
              </a:extLst>
            </p:cNvPr>
            <p:cNvCxnSpPr>
              <a:cxnSpLocks/>
              <a:stCxn id="16" idx="3"/>
            </p:cNvCxnSpPr>
            <p:nvPr/>
          </p:nvCxnSpPr>
          <p:spPr>
            <a:xfrm>
              <a:off x="1979607" y="3232007"/>
              <a:ext cx="26442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359B0FD-C65F-B640-A8E3-ED1EEC271BEB}"/>
                </a:ext>
              </a:extLst>
            </p:cNvPr>
            <p:cNvSpPr txBox="1"/>
            <p:nvPr/>
          </p:nvSpPr>
          <p:spPr>
            <a:xfrm>
              <a:off x="1448385" y="3394611"/>
              <a:ext cx="518732" cy="369332"/>
            </a:xfrm>
            <a:prstGeom prst="rect">
              <a:avLst/>
            </a:prstGeom>
            <a:noFill/>
          </p:spPr>
          <p:txBody>
            <a:bodyPr wrap="none" rtlCol="0">
              <a:spAutoFit/>
            </a:bodyPr>
            <a:lstStyle/>
            <a:p>
              <a:r>
                <a:rPr lang="en-US" dirty="0"/>
                <a:t>lst3</a:t>
              </a:r>
            </a:p>
          </p:txBody>
        </p:sp>
        <p:cxnSp>
          <p:nvCxnSpPr>
            <p:cNvPr id="20" name="Straight Arrow Connector 19">
              <a:extLst>
                <a:ext uri="{FF2B5EF4-FFF2-40B4-BE49-F238E27FC236}">
                  <a16:creationId xmlns:a16="http://schemas.microsoft.com/office/drawing/2014/main" id="{6F9E3EB0-630A-5644-87AE-951055F57417}"/>
                </a:ext>
              </a:extLst>
            </p:cNvPr>
            <p:cNvCxnSpPr>
              <a:cxnSpLocks/>
              <a:stCxn id="19" idx="3"/>
            </p:cNvCxnSpPr>
            <p:nvPr/>
          </p:nvCxnSpPr>
          <p:spPr>
            <a:xfrm flipV="1">
              <a:off x="1967117" y="3358027"/>
              <a:ext cx="276911" cy="2212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3" name="Rounded Rectangular Callout 22">
            <a:extLst>
              <a:ext uri="{FF2B5EF4-FFF2-40B4-BE49-F238E27FC236}">
                <a16:creationId xmlns:a16="http://schemas.microsoft.com/office/drawing/2014/main" id="{523D5B84-43C0-5E49-8931-E8435EAC6EB7}"/>
              </a:ext>
            </a:extLst>
          </p:cNvPr>
          <p:cNvSpPr/>
          <p:nvPr/>
        </p:nvSpPr>
        <p:spPr>
          <a:xfrm>
            <a:off x="3344016" y="3053093"/>
            <a:ext cx="5065465" cy="611306"/>
          </a:xfrm>
          <a:prstGeom prst="wedgeRoundRectCallout">
            <a:avLst>
              <a:gd name="adj1" fmla="val -70739"/>
              <a:gd name="adj2" fmla="val -971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lst1 and lst2 have the same values so __</a:t>
            </a:r>
            <a:r>
              <a:rPr lang="en-US" sz="2000" dirty="0" err="1">
                <a:solidFill>
                  <a:schemeClr val="bg1"/>
                </a:solidFill>
              </a:rPr>
              <a:t>eq</a:t>
            </a:r>
            <a:r>
              <a:rPr lang="en-US" sz="2000" dirty="0">
                <a:solidFill>
                  <a:schemeClr val="bg1"/>
                </a:solidFill>
              </a:rPr>
              <a:t>__</a:t>
            </a:r>
          </a:p>
        </p:txBody>
      </p:sp>
      <p:sp>
        <p:nvSpPr>
          <p:cNvPr id="24" name="Rounded Rectangular Callout 23">
            <a:extLst>
              <a:ext uri="{FF2B5EF4-FFF2-40B4-BE49-F238E27FC236}">
                <a16:creationId xmlns:a16="http://schemas.microsoft.com/office/drawing/2014/main" id="{FCC4D04F-4990-9742-B1A6-0B1599313DED}"/>
              </a:ext>
            </a:extLst>
          </p:cNvPr>
          <p:cNvSpPr/>
          <p:nvPr/>
        </p:nvSpPr>
        <p:spPr>
          <a:xfrm>
            <a:off x="3344015" y="4063712"/>
            <a:ext cx="5065465" cy="611306"/>
          </a:xfrm>
          <a:prstGeom prst="wedgeRoundRectCallout">
            <a:avLst>
              <a:gd name="adj1" fmla="val -68372"/>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lst1 and lst2 are different instances of class list</a:t>
            </a:r>
          </a:p>
        </p:txBody>
      </p:sp>
      <p:sp>
        <p:nvSpPr>
          <p:cNvPr id="25" name="Rounded Rectangular Callout 24">
            <a:extLst>
              <a:ext uri="{FF2B5EF4-FFF2-40B4-BE49-F238E27FC236}">
                <a16:creationId xmlns:a16="http://schemas.microsoft.com/office/drawing/2014/main" id="{877801AD-CAF0-5849-A040-40EEC7920673}"/>
              </a:ext>
            </a:extLst>
          </p:cNvPr>
          <p:cNvSpPr/>
          <p:nvPr/>
        </p:nvSpPr>
        <p:spPr>
          <a:xfrm>
            <a:off x="3344015" y="5211248"/>
            <a:ext cx="5065465" cy="611306"/>
          </a:xfrm>
          <a:prstGeom prst="wedgeRoundRectCallout">
            <a:avLst>
              <a:gd name="adj1" fmla="val -67484"/>
              <a:gd name="adj2" fmla="val -480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lst2 and lst3 are the same instance of class list</a:t>
            </a:r>
          </a:p>
        </p:txBody>
      </p:sp>
      <p:pic>
        <p:nvPicPr>
          <p:cNvPr id="11" name="Picture 10">
            <a:extLst>
              <a:ext uri="{FF2B5EF4-FFF2-40B4-BE49-F238E27FC236}">
                <a16:creationId xmlns:a16="http://schemas.microsoft.com/office/drawing/2014/main" id="{82A341D2-A567-7342-A35B-226E4E749BCC}"/>
              </a:ext>
            </a:extLst>
          </p:cNvPr>
          <p:cNvPicPr>
            <a:picLocks noChangeAspect="1"/>
          </p:cNvPicPr>
          <p:nvPr/>
        </p:nvPicPr>
        <p:blipFill>
          <a:blip r:embed="rId4"/>
          <a:stretch>
            <a:fillRect/>
          </a:stretch>
        </p:blipFill>
        <p:spPr>
          <a:xfrm>
            <a:off x="247744" y="1310725"/>
            <a:ext cx="3984210" cy="1206138"/>
          </a:xfrm>
          <a:prstGeom prst="rect">
            <a:avLst/>
          </a:prstGeom>
        </p:spPr>
      </p:pic>
    </p:spTree>
    <p:extLst>
      <p:ext uri="{BB962C8B-B14F-4D97-AF65-F5344CB8AC3E}">
        <p14:creationId xmlns:p14="http://schemas.microsoft.com/office/powerpoint/2010/main" val="36873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1A4DF9-3190-244D-A99A-501B94B9D895}"/>
              </a:ext>
            </a:extLst>
          </p:cNvPr>
          <p:cNvPicPr>
            <a:picLocks noChangeAspect="1"/>
          </p:cNvPicPr>
          <p:nvPr/>
        </p:nvPicPr>
        <p:blipFill>
          <a:blip r:embed="rId3"/>
          <a:stretch>
            <a:fillRect/>
          </a:stretch>
        </p:blipFill>
        <p:spPr>
          <a:xfrm>
            <a:off x="440756" y="1049866"/>
            <a:ext cx="4371072" cy="5229135"/>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36</a:t>
            </a:fld>
            <a:endParaRPr lang="en-US" dirty="0"/>
          </a:p>
        </p:txBody>
      </p:sp>
      <p:sp>
        <p:nvSpPr>
          <p:cNvPr id="18" name="Rounded Rectangular Callout 17"/>
          <p:cNvSpPr/>
          <p:nvPr/>
        </p:nvSpPr>
        <p:spPr>
          <a:xfrm>
            <a:off x="2322279" y="5576586"/>
            <a:ext cx="2592089" cy="611306"/>
          </a:xfrm>
          <a:prstGeom prst="wedgeRoundRectCallout">
            <a:avLst>
              <a:gd name="adj1" fmla="val -66596"/>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a:t>
            </a:r>
            <a:r>
              <a:rPr lang="en-US" sz="2000" dirty="0">
                <a:solidFill>
                  <a:schemeClr val="bg1"/>
                </a:solidFill>
                <a:latin typeface="Courier" pitchFamily="2" charset="0"/>
              </a:rPr>
              <a:t>z</a:t>
            </a:r>
            <a:r>
              <a:rPr lang="en-US" sz="2000" dirty="0">
                <a:solidFill>
                  <a:schemeClr val="bg1"/>
                </a:solidFill>
              </a:rPr>
              <a:t>?</a:t>
            </a:r>
          </a:p>
        </p:txBody>
      </p:sp>
      <p:grpSp>
        <p:nvGrpSpPr>
          <p:cNvPr id="5" name="Group 4">
            <a:extLst>
              <a:ext uri="{FF2B5EF4-FFF2-40B4-BE49-F238E27FC236}">
                <a16:creationId xmlns:a16="http://schemas.microsoft.com/office/drawing/2014/main" id="{6A471601-B837-B64B-92D1-A5741BD35389}"/>
              </a:ext>
            </a:extLst>
          </p:cNvPr>
          <p:cNvGrpSpPr/>
          <p:nvPr/>
        </p:nvGrpSpPr>
        <p:grpSpPr>
          <a:xfrm>
            <a:off x="4852049" y="1604372"/>
            <a:ext cx="4041577" cy="2453453"/>
            <a:chOff x="4109130" y="1299572"/>
            <a:chExt cx="4041577" cy="2453453"/>
          </a:xfrm>
        </p:grpSpPr>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253343"/>
              <a:ext cx="3173973" cy="7964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endCxn id="9" idx="1"/>
            </p:cNvCxnSpPr>
            <p:nvPr/>
          </p:nvCxnSpPr>
          <p:spPr>
            <a:xfrm>
              <a:off x="4459028" y="2394833"/>
              <a:ext cx="657531" cy="254833"/>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rot="16200000" flipH="1">
              <a:off x="6106466" y="2012329"/>
              <a:ext cx="891612" cy="38306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p:cNvCxnSpPr>
            <p:nvPr/>
          </p:nvCxnSpPr>
          <p:spPr>
            <a:xfrm flipV="1">
              <a:off x="4328685" y="2904500"/>
              <a:ext cx="648049" cy="640566"/>
            </a:xfrm>
            <a:prstGeom prst="curvedConnector3">
              <a:avLst>
                <a:gd name="adj1" fmla="val 55039"/>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61AD205-FB8E-1E47-B300-890EB1F364C2}"/>
                </a:ext>
              </a:extLst>
            </p:cNvPr>
            <p:cNvSpPr txBox="1"/>
            <p:nvPr/>
          </p:nvSpPr>
          <p:spPr>
            <a:xfrm>
              <a:off x="6189625" y="1299572"/>
              <a:ext cx="342231" cy="400110"/>
            </a:xfrm>
            <a:prstGeom prst="rect">
              <a:avLst/>
            </a:prstGeom>
            <a:noFill/>
          </p:spPr>
          <p:txBody>
            <a:bodyPr wrap="square" rtlCol="0">
              <a:spAutoFit/>
            </a:bodyPr>
            <a:lstStyle/>
            <a:p>
              <a:r>
                <a:rPr lang="en-US" sz="2000" dirty="0">
                  <a:latin typeface="Courier" pitchFamily="2" charset="0"/>
                </a:rPr>
                <a:t>y</a:t>
              </a:r>
            </a:p>
          </p:txBody>
        </p:sp>
        <p:sp>
          <p:nvSpPr>
            <p:cNvPr id="23" name="TextBox 22">
              <a:extLst>
                <a:ext uri="{FF2B5EF4-FFF2-40B4-BE49-F238E27FC236}">
                  <a16:creationId xmlns:a16="http://schemas.microsoft.com/office/drawing/2014/main" id="{08433534-21AA-514C-8956-BBF19446F707}"/>
                </a:ext>
              </a:extLst>
            </p:cNvPr>
            <p:cNvSpPr txBox="1"/>
            <p:nvPr/>
          </p:nvSpPr>
          <p:spPr>
            <a:xfrm>
              <a:off x="4109131" y="2104279"/>
              <a:ext cx="342231" cy="400110"/>
            </a:xfrm>
            <a:prstGeom prst="rect">
              <a:avLst/>
            </a:prstGeom>
            <a:noFill/>
          </p:spPr>
          <p:txBody>
            <a:bodyPr wrap="square" rtlCol="0">
              <a:spAutoFit/>
            </a:bodyPr>
            <a:lstStyle/>
            <a:p>
              <a:r>
                <a:rPr lang="en-US" sz="2000" dirty="0">
                  <a:latin typeface="Courier" pitchFamily="2" charset="0"/>
                </a:rPr>
                <a:t>x</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109130" y="3352915"/>
              <a:ext cx="342231" cy="400110"/>
            </a:xfrm>
            <a:prstGeom prst="rect">
              <a:avLst/>
            </a:prstGeom>
            <a:noFill/>
          </p:spPr>
          <p:txBody>
            <a:bodyPr wrap="square" rtlCol="0">
              <a:spAutoFit/>
            </a:bodyPr>
            <a:lstStyle/>
            <a:p>
              <a:r>
                <a:rPr lang="en-US" sz="2000" dirty="0">
                  <a:latin typeface="Courier" pitchFamily="2" charset="0"/>
                </a:rPr>
                <a:t>z</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grpSp>
    </p:spTree>
    <p:extLst>
      <p:ext uri="{BB962C8B-B14F-4D97-AF65-F5344CB8AC3E}">
        <p14:creationId xmlns:p14="http://schemas.microsoft.com/office/powerpoint/2010/main" val="1362347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A710B2-36D2-6845-BD27-83F87DCD134D}"/>
              </a:ext>
            </a:extLst>
          </p:cNvPr>
          <p:cNvPicPr>
            <a:picLocks noChangeAspect="1"/>
          </p:cNvPicPr>
          <p:nvPr/>
        </p:nvPicPr>
        <p:blipFill>
          <a:blip r:embed="rId3"/>
          <a:stretch>
            <a:fillRect/>
          </a:stretch>
        </p:blipFill>
        <p:spPr>
          <a:xfrm>
            <a:off x="380615" y="854821"/>
            <a:ext cx="3386409" cy="5396298"/>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37</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[4,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259610"/>
            <a:ext cx="3173973" cy="7901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endCxn id="9" idx="1"/>
          </p:cNvCxnSpPr>
          <p:nvPr/>
        </p:nvCxnSpPr>
        <p:spPr>
          <a:xfrm>
            <a:off x="4459028" y="2394833"/>
            <a:ext cx="657531" cy="254833"/>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rot="16200000" flipH="1">
            <a:off x="6106466" y="2012329"/>
            <a:ext cx="891612" cy="38306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p:cNvCxnSpPr>
          <p:nvPr/>
        </p:nvCxnSpPr>
        <p:spPr>
          <a:xfrm flipV="1">
            <a:off x="4188860" y="2904499"/>
            <a:ext cx="787874" cy="648471"/>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61AD205-FB8E-1E47-B300-890EB1F364C2}"/>
              </a:ext>
            </a:extLst>
          </p:cNvPr>
          <p:cNvSpPr txBox="1"/>
          <p:nvPr/>
        </p:nvSpPr>
        <p:spPr>
          <a:xfrm>
            <a:off x="6189625" y="1299572"/>
            <a:ext cx="342231" cy="400110"/>
          </a:xfrm>
          <a:prstGeom prst="rect">
            <a:avLst/>
          </a:prstGeom>
          <a:noFill/>
        </p:spPr>
        <p:txBody>
          <a:bodyPr wrap="square" rtlCol="0">
            <a:spAutoFit/>
          </a:bodyPr>
          <a:lstStyle/>
          <a:p>
            <a:r>
              <a:rPr lang="en-US" sz="2000" dirty="0">
                <a:latin typeface="Courier" pitchFamily="2" charset="0"/>
              </a:rPr>
              <a:t>y</a:t>
            </a:r>
          </a:p>
        </p:txBody>
      </p:sp>
      <p:sp>
        <p:nvSpPr>
          <p:cNvPr id="23" name="TextBox 22">
            <a:extLst>
              <a:ext uri="{FF2B5EF4-FFF2-40B4-BE49-F238E27FC236}">
                <a16:creationId xmlns:a16="http://schemas.microsoft.com/office/drawing/2014/main" id="{08433534-21AA-514C-8956-BBF19446F707}"/>
              </a:ext>
            </a:extLst>
          </p:cNvPr>
          <p:cNvSpPr txBox="1"/>
          <p:nvPr/>
        </p:nvSpPr>
        <p:spPr>
          <a:xfrm>
            <a:off x="4109131" y="2104279"/>
            <a:ext cx="342231" cy="400110"/>
          </a:xfrm>
          <a:prstGeom prst="rect">
            <a:avLst/>
          </a:prstGeom>
          <a:noFill/>
        </p:spPr>
        <p:txBody>
          <a:bodyPr wrap="square" rtlCol="0">
            <a:spAutoFit/>
          </a:bodyPr>
          <a:lstStyle/>
          <a:p>
            <a:r>
              <a:rPr lang="en-US" sz="2000" dirty="0">
                <a:latin typeface="Courier" pitchFamily="2" charset="0"/>
              </a:rPr>
              <a:t>x</a:t>
            </a:r>
          </a:p>
        </p:txBody>
      </p:sp>
      <p:sp>
        <p:nvSpPr>
          <p:cNvPr id="24" name="TextBox 23">
            <a:extLst>
              <a:ext uri="{FF2B5EF4-FFF2-40B4-BE49-F238E27FC236}">
                <a16:creationId xmlns:a16="http://schemas.microsoft.com/office/drawing/2014/main" id="{28F9F7A7-E9A6-7642-B0F5-507F049510BD}"/>
              </a:ext>
            </a:extLst>
          </p:cNvPr>
          <p:cNvSpPr txBox="1"/>
          <p:nvPr/>
        </p:nvSpPr>
        <p:spPr>
          <a:xfrm>
            <a:off x="3846629" y="3352915"/>
            <a:ext cx="342231" cy="400110"/>
          </a:xfrm>
          <a:prstGeom prst="rect">
            <a:avLst/>
          </a:prstGeom>
          <a:noFill/>
        </p:spPr>
        <p:txBody>
          <a:bodyPr wrap="square" rtlCol="0">
            <a:spAutoFit/>
          </a:bodyPr>
          <a:lstStyle/>
          <a:p>
            <a:r>
              <a:rPr lang="en-US" sz="2000" dirty="0">
                <a:latin typeface="Courier" pitchFamily="2" charset="0"/>
              </a:rPr>
              <a:t>z</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sp>
        <p:nvSpPr>
          <p:cNvPr id="18" name="Rounded Rectangular Callout 17"/>
          <p:cNvSpPr/>
          <p:nvPr/>
        </p:nvSpPr>
        <p:spPr>
          <a:xfrm>
            <a:off x="2073819" y="4601551"/>
            <a:ext cx="2331027" cy="611306"/>
          </a:xfrm>
          <a:prstGeom prst="wedgeRoundRectCallout">
            <a:avLst>
              <a:gd name="adj1" fmla="val -66596"/>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z?</a:t>
            </a:r>
          </a:p>
        </p:txBody>
      </p:sp>
    </p:spTree>
    <p:extLst>
      <p:ext uri="{BB962C8B-B14F-4D97-AF65-F5344CB8AC3E}">
        <p14:creationId xmlns:p14="http://schemas.microsoft.com/office/powerpoint/2010/main" val="2985400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826C1A-054A-C94C-BE67-B0EB72A9528E}"/>
              </a:ext>
            </a:extLst>
          </p:cNvPr>
          <p:cNvPicPr>
            <a:picLocks noChangeAspect="1"/>
          </p:cNvPicPr>
          <p:nvPr/>
        </p:nvPicPr>
        <p:blipFill>
          <a:blip r:embed="rId3"/>
          <a:stretch>
            <a:fillRect/>
          </a:stretch>
        </p:blipFill>
        <p:spPr>
          <a:xfrm>
            <a:off x="262469" y="1505783"/>
            <a:ext cx="3897742" cy="233487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38</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209799"/>
            <a:ext cx="3173973" cy="87085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cxnSpLocks/>
            <a:endCxn id="9" idx="1"/>
          </p:cNvCxnSpPr>
          <p:nvPr/>
        </p:nvCxnSpPr>
        <p:spPr>
          <a:xfrm>
            <a:off x="4389116" y="2020124"/>
            <a:ext cx="727443" cy="629542"/>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stCxn id="23" idx="3"/>
            <a:endCxn id="13" idx="1"/>
          </p:cNvCxnSpPr>
          <p:nvPr/>
        </p:nvCxnSpPr>
        <p:spPr>
          <a:xfrm>
            <a:off x="4459028" y="1913558"/>
            <a:ext cx="2284775" cy="736108"/>
          </a:xfrm>
          <a:prstGeom prst="curvedConnector3">
            <a:avLst>
              <a:gd name="adj1" fmla="val 7165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a:stCxn id="24" idx="0"/>
          </p:cNvCxnSpPr>
          <p:nvPr/>
        </p:nvCxnSpPr>
        <p:spPr>
          <a:xfrm rot="5400000" flipH="1" flipV="1">
            <a:off x="4426182" y="2890000"/>
            <a:ext cx="536052" cy="565052"/>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8433534-21AA-514C-8956-BBF19446F707}"/>
              </a:ext>
            </a:extLst>
          </p:cNvPr>
          <p:cNvSpPr txBox="1"/>
          <p:nvPr/>
        </p:nvSpPr>
        <p:spPr>
          <a:xfrm>
            <a:off x="4116797" y="1713503"/>
            <a:ext cx="342231" cy="400110"/>
          </a:xfrm>
          <a:prstGeom prst="rect">
            <a:avLst/>
          </a:prstGeom>
          <a:noFill/>
        </p:spPr>
        <p:txBody>
          <a:bodyPr wrap="square" rtlCol="0">
            <a:spAutoFit/>
          </a:bodyPr>
          <a:lstStyle/>
          <a:p>
            <a:r>
              <a:rPr lang="en-US" sz="2000" dirty="0">
                <a:latin typeface="Courier" pitchFamily="2" charset="0"/>
              </a:rPr>
              <a:t>a</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240566" y="3440552"/>
            <a:ext cx="342231" cy="400110"/>
          </a:xfrm>
          <a:prstGeom prst="rect">
            <a:avLst/>
          </a:prstGeom>
          <a:noFill/>
        </p:spPr>
        <p:txBody>
          <a:bodyPr wrap="square" rtlCol="0">
            <a:spAutoFit/>
          </a:bodyPr>
          <a:lstStyle/>
          <a:p>
            <a:r>
              <a:rPr lang="en-US" sz="2000" dirty="0">
                <a:latin typeface="Courier" pitchFamily="2" charset="0"/>
              </a:rPr>
              <a:t>b</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sp>
        <p:nvSpPr>
          <p:cNvPr id="18" name="Rounded Rectangular Callout 17"/>
          <p:cNvSpPr/>
          <p:nvPr/>
        </p:nvSpPr>
        <p:spPr>
          <a:xfrm>
            <a:off x="2450108" y="4047554"/>
            <a:ext cx="2666451" cy="811535"/>
          </a:xfrm>
          <a:prstGeom prst="wedgeRoundRectCallout">
            <a:avLst>
              <a:gd name="adj1" fmla="val -58175"/>
              <a:gd name="adj2" fmla="val -9683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b?</a:t>
            </a:r>
          </a:p>
          <a:p>
            <a:pPr algn="ctr"/>
            <a:r>
              <a:rPr lang="en-US" sz="2000" dirty="0">
                <a:solidFill>
                  <a:schemeClr val="bg1"/>
                </a:solidFill>
              </a:rPr>
              <a:t>What happens to a?</a:t>
            </a:r>
          </a:p>
        </p:txBody>
      </p:sp>
    </p:spTree>
    <p:extLst>
      <p:ext uri="{BB962C8B-B14F-4D97-AF65-F5344CB8AC3E}">
        <p14:creationId xmlns:p14="http://schemas.microsoft.com/office/powerpoint/2010/main" val="3019774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39</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461333" y="2365007"/>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4, 3]</a:t>
            </a:r>
          </a:p>
        </p:txBody>
      </p:sp>
      <p:sp>
        <p:nvSpPr>
          <p:cNvPr id="13" name="Rectangle 12">
            <a:extLst>
              <a:ext uri="{FF2B5EF4-FFF2-40B4-BE49-F238E27FC236}">
                <a16:creationId xmlns:a16="http://schemas.microsoft.com/office/drawing/2014/main" id="{3FC11960-9DDD-CA4C-8EC0-D8C8D54EAA97}"/>
              </a:ext>
            </a:extLst>
          </p:cNvPr>
          <p:cNvSpPr/>
          <p:nvPr/>
        </p:nvSpPr>
        <p:spPr>
          <a:xfrm>
            <a:off x="7088577" y="2365007"/>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4, 3]</a:t>
            </a:r>
          </a:p>
        </p:txBody>
      </p:sp>
      <p:sp>
        <p:nvSpPr>
          <p:cNvPr id="12" name="Rectangle 11">
            <a:extLst>
              <a:ext uri="{FF2B5EF4-FFF2-40B4-BE49-F238E27FC236}">
                <a16:creationId xmlns:a16="http://schemas.microsoft.com/office/drawing/2014/main" id="{C655C856-B476-BF47-BEEB-7F1F9753B3AC}"/>
              </a:ext>
            </a:extLst>
          </p:cNvPr>
          <p:cNvSpPr/>
          <p:nvPr/>
        </p:nvSpPr>
        <p:spPr>
          <a:xfrm>
            <a:off x="5321508" y="2068797"/>
            <a:ext cx="3173973" cy="106430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cxnSpLocks/>
            <a:stCxn id="23" idx="2"/>
            <a:endCxn id="9" idx="1"/>
          </p:cNvCxnSpPr>
          <p:nvPr/>
        </p:nvCxnSpPr>
        <p:spPr>
          <a:xfrm rot="16200000" flipH="1">
            <a:off x="4742979" y="1901485"/>
            <a:ext cx="691337" cy="74537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a:off x="4927571" y="1748026"/>
            <a:ext cx="2161006" cy="871814"/>
          </a:xfrm>
          <a:prstGeom prst="curvedConnector3">
            <a:avLst>
              <a:gd name="adj1" fmla="val 50000"/>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a:stCxn id="24" idx="0"/>
          </p:cNvCxnSpPr>
          <p:nvPr/>
        </p:nvCxnSpPr>
        <p:spPr>
          <a:xfrm rot="5400000" flipH="1" flipV="1">
            <a:off x="4736722" y="2938359"/>
            <a:ext cx="648469" cy="521102"/>
          </a:xfrm>
          <a:prstGeom prst="curvedConnector3">
            <a:avLst>
              <a:gd name="adj1" fmla="val 9623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8433534-21AA-514C-8956-BBF19446F707}"/>
              </a:ext>
            </a:extLst>
          </p:cNvPr>
          <p:cNvSpPr txBox="1"/>
          <p:nvPr/>
        </p:nvSpPr>
        <p:spPr>
          <a:xfrm>
            <a:off x="4544846" y="1528393"/>
            <a:ext cx="342231" cy="400110"/>
          </a:xfrm>
          <a:prstGeom prst="rect">
            <a:avLst/>
          </a:prstGeom>
          <a:noFill/>
        </p:spPr>
        <p:txBody>
          <a:bodyPr wrap="square" rtlCol="0">
            <a:spAutoFit/>
          </a:bodyPr>
          <a:lstStyle/>
          <a:p>
            <a:r>
              <a:rPr lang="en-US" sz="2000" dirty="0">
                <a:latin typeface="Courier" pitchFamily="2" charset="0"/>
              </a:rPr>
              <a:t>a</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629289" y="3523144"/>
            <a:ext cx="342231" cy="400110"/>
          </a:xfrm>
          <a:prstGeom prst="rect">
            <a:avLst/>
          </a:prstGeom>
          <a:noFill/>
        </p:spPr>
        <p:txBody>
          <a:bodyPr wrap="square" rtlCol="0">
            <a:spAutoFit/>
          </a:bodyPr>
          <a:lstStyle/>
          <a:p>
            <a:r>
              <a:rPr lang="en-US" sz="2000" dirty="0">
                <a:latin typeface="Courier" pitchFamily="2" charset="0"/>
              </a:rPr>
              <a:t>b</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731639" y="2560300"/>
            <a:ext cx="342231" cy="400110"/>
          </a:xfrm>
          <a:prstGeom prst="rect">
            <a:avLst/>
          </a:prstGeom>
          <a:noFill/>
        </p:spPr>
        <p:txBody>
          <a:bodyPr wrap="square" rtlCol="0">
            <a:spAutoFit/>
          </a:bodyPr>
          <a:lstStyle/>
          <a:p>
            <a:r>
              <a:rPr lang="en-US" sz="2000" dirty="0">
                <a:latin typeface="Courier" pitchFamily="2" charset="0"/>
              </a:rPr>
              <a:t>,</a:t>
            </a:r>
          </a:p>
        </p:txBody>
      </p:sp>
      <p:sp>
        <p:nvSpPr>
          <p:cNvPr id="11" name="Rectangle 10">
            <a:extLst>
              <a:ext uri="{FF2B5EF4-FFF2-40B4-BE49-F238E27FC236}">
                <a16:creationId xmlns:a16="http://schemas.microsoft.com/office/drawing/2014/main" id="{737C715E-03C2-9D46-9C10-2F6535C4D4CB}"/>
              </a:ext>
            </a:extLst>
          </p:cNvPr>
          <p:cNvSpPr/>
          <p:nvPr/>
        </p:nvSpPr>
        <p:spPr>
          <a:xfrm>
            <a:off x="2295831" y="5587165"/>
            <a:ext cx="5585632" cy="523220"/>
          </a:xfrm>
          <a:prstGeom prst="rect">
            <a:avLst/>
          </a:prstGeom>
        </p:spPr>
        <p:txBody>
          <a:bodyPr wrap="none">
            <a:spAutoFit/>
          </a:bodyPr>
          <a:lstStyle/>
          <a:p>
            <a:r>
              <a:rPr lang="en-US" sz="2800" dirty="0">
                <a:latin typeface="Gill Sans MT"/>
                <a:ea typeface="ＭＳ Ｐゴシック" charset="0"/>
                <a:cs typeface="Gill Sans MT"/>
              </a:rPr>
              <a:t>Just be aware so you’re not surprised</a:t>
            </a:r>
          </a:p>
        </p:txBody>
      </p:sp>
      <p:pic>
        <p:nvPicPr>
          <p:cNvPr id="5" name="Picture 4">
            <a:extLst>
              <a:ext uri="{FF2B5EF4-FFF2-40B4-BE49-F238E27FC236}">
                <a16:creationId xmlns:a16="http://schemas.microsoft.com/office/drawing/2014/main" id="{2F0DA29F-3F4F-D04E-AE9E-05DAB89C4D4B}"/>
              </a:ext>
            </a:extLst>
          </p:cNvPr>
          <p:cNvPicPr>
            <a:picLocks noChangeAspect="1"/>
          </p:cNvPicPr>
          <p:nvPr/>
        </p:nvPicPr>
        <p:blipFill>
          <a:blip r:embed="rId3"/>
          <a:stretch>
            <a:fillRect/>
          </a:stretch>
        </p:blipFill>
        <p:spPr>
          <a:xfrm>
            <a:off x="146307" y="1528393"/>
            <a:ext cx="4413785" cy="3916152"/>
          </a:xfrm>
          <a:prstGeom prst="rect">
            <a:avLst/>
          </a:prstGeom>
        </p:spPr>
      </p:pic>
    </p:spTree>
    <p:extLst>
      <p:ext uri="{BB962C8B-B14F-4D97-AF65-F5344CB8AC3E}">
        <p14:creationId xmlns:p14="http://schemas.microsoft.com/office/powerpoint/2010/main" val="148772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4933" y="1102419"/>
            <a:ext cx="9135009" cy="4511810"/>
          </a:xfrm>
        </p:spPr>
        <p:txBody>
          <a:bodyPr/>
          <a:lstStyle/>
          <a:p>
            <a:r>
              <a:rPr lang="en-US" sz="2800" dirty="0">
                <a:latin typeface="Gill Sans MT" charset="0"/>
                <a:ea typeface="ＭＳ Ｐゴシック" charset="0"/>
                <a:cs typeface="ＭＳ Ｐゴシック" charset="0"/>
              </a:rPr>
              <a:t>Python provides several different types of containers</a:t>
            </a:r>
          </a:p>
          <a:p>
            <a:pPr lvl="1"/>
            <a:r>
              <a:rPr lang="en-US" sz="2600" b="1" dirty="0">
                <a:latin typeface="Gill Sans MT" charset="0"/>
                <a:ea typeface="ＭＳ Ｐゴシック" charset="0"/>
                <a:cs typeface="ＭＳ Ｐゴシック" charset="0"/>
              </a:rPr>
              <a:t>Lists</a:t>
            </a:r>
            <a:r>
              <a:rPr lang="en-US" sz="2600" dirty="0">
                <a:latin typeface="Gill Sans MT" charset="0"/>
                <a:ea typeface="ＭＳ Ｐゴシック" charset="0"/>
                <a:cs typeface="ＭＳ Ｐゴシック" charset="0"/>
              </a:rPr>
              <a:t> - arbitrary values and mutable - [1, 2, 3]</a:t>
            </a:r>
          </a:p>
          <a:p>
            <a:pPr lvl="1"/>
            <a:r>
              <a:rPr lang="en-US" sz="2600" b="1" dirty="0">
                <a:latin typeface="Gill Sans MT" charset="0"/>
                <a:ea typeface="ＭＳ Ｐゴシック" charset="0"/>
                <a:cs typeface="ＭＳ Ｐゴシック" charset="0"/>
              </a:rPr>
              <a:t>Tuples</a:t>
            </a:r>
            <a:r>
              <a:rPr lang="en-US" sz="2600" dirty="0">
                <a:latin typeface="Gill Sans MT" charset="0"/>
                <a:ea typeface="ＭＳ Ｐゴシック" charset="0"/>
                <a:cs typeface="ＭＳ Ｐゴシック" charset="0"/>
              </a:rPr>
              <a:t> - like a list, but immutable - (1, 2, 3)</a:t>
            </a:r>
          </a:p>
          <a:p>
            <a:pPr lvl="1"/>
            <a:r>
              <a:rPr lang="en-US" sz="2600" b="1" dirty="0">
                <a:latin typeface="Gill Sans MT" charset="0"/>
                <a:ea typeface="ＭＳ Ｐゴシック" charset="0"/>
                <a:cs typeface="ＭＳ Ｐゴシック" charset="0"/>
              </a:rPr>
              <a:t>Dictionaries</a:t>
            </a:r>
            <a:r>
              <a:rPr lang="en-US" sz="2600" dirty="0">
                <a:latin typeface="Gill Sans MT" charset="0"/>
                <a:ea typeface="ＭＳ Ｐゴシック" charset="0"/>
                <a:cs typeface="ＭＳ Ｐゴシック" charset="0"/>
              </a:rPr>
              <a:t> – Key/Value pairs </a:t>
            </a:r>
            <a:r>
              <a:rPr lang="mr-IN" sz="2600" dirty="0">
                <a:latin typeface="Gill Sans MT" charset="0"/>
                <a:ea typeface="ＭＳ Ｐゴシック" charset="0"/>
                <a:cs typeface="ＭＳ Ｐゴシック" charset="0"/>
              </a:rPr>
              <a:t>–</a:t>
            </a:r>
            <a:r>
              <a:rPr lang="en-US" sz="2600" dirty="0">
                <a:latin typeface="Gill Sans MT" charset="0"/>
                <a:ea typeface="ＭＳ Ｐゴシック" charset="0"/>
                <a:cs typeface="ＭＳ Ｐゴシック" charset="0"/>
              </a:rPr>
              <a:t> {’one’:1, ‘two’:2, ‘three’:3}</a:t>
            </a:r>
          </a:p>
          <a:p>
            <a:pPr lvl="1">
              <a:spcAft>
                <a:spcPts val="0"/>
              </a:spcAft>
            </a:pPr>
            <a:r>
              <a:rPr lang="en-US" sz="2600" b="1" dirty="0">
                <a:latin typeface="Gill Sans MT" charset="0"/>
                <a:ea typeface="ＭＳ Ｐゴシック" charset="0"/>
                <a:cs typeface="ＭＳ Ｐゴシック" charset="0"/>
              </a:rPr>
              <a:t>Sets</a:t>
            </a:r>
            <a:r>
              <a:rPr lang="en-US" sz="2600" dirty="0">
                <a:latin typeface="Gill Sans MT" charset="0"/>
                <a:ea typeface="ＭＳ Ｐゴシック" charset="0"/>
                <a:cs typeface="ＭＳ Ｐゴシック" charset="0"/>
              </a:rPr>
              <a:t> </a:t>
            </a:r>
            <a:r>
              <a:rPr lang="mr-IN" sz="2800" dirty="0">
                <a:latin typeface="Gill Sans MT" charset="0"/>
                <a:ea typeface="ＭＳ Ｐゴシック" charset="0"/>
                <a:cs typeface="ＭＳ Ｐゴシック" charset="0"/>
              </a:rPr>
              <a:t>–</a:t>
            </a:r>
            <a:r>
              <a:rPr lang="en-US" sz="2800" dirty="0">
                <a:latin typeface="Gill Sans MT" charset="0"/>
                <a:ea typeface="ＭＳ Ｐゴシック" charset="0"/>
                <a:cs typeface="ＭＳ Ｐゴシック" charset="0"/>
              </a:rPr>
              <a:t> </a:t>
            </a:r>
            <a:r>
              <a:rPr lang="en-US" sz="2400" dirty="0">
                <a:latin typeface="Gill Sans MT" charset="0"/>
                <a:ea typeface="ＭＳ Ｐゴシック" charset="0"/>
                <a:cs typeface="ＭＳ Ｐゴシック" charset="0"/>
              </a:rPr>
              <a:t>{1, 2 3}</a:t>
            </a:r>
          </a:p>
          <a:p>
            <a:pPr marL="1257300" lvl="2" indent="-342900">
              <a:spcAft>
                <a:spcPts val="0"/>
              </a:spcAft>
              <a:buFont typeface="Arial"/>
              <a:buChar char="•"/>
            </a:pPr>
            <a:r>
              <a:rPr lang="en-US" sz="2400" dirty="0">
                <a:latin typeface="Gill Sans MT" charset="0"/>
                <a:ea typeface="ＭＳ Ｐゴシック" charset="0"/>
                <a:cs typeface="ＭＳ Ｐゴシック" charset="0"/>
              </a:rPr>
              <a:t>Like lists, but with only unique values </a:t>
            </a:r>
          </a:p>
          <a:p>
            <a:pPr marL="1257300" lvl="2" indent="-342900">
              <a:spcAft>
                <a:spcPts val="0"/>
              </a:spcAft>
              <a:buFont typeface="Arial"/>
              <a:buChar char="•"/>
            </a:pPr>
            <a:r>
              <a:rPr lang="en-US" sz="2400" dirty="0">
                <a:latin typeface="Gill Sans MT" charset="0"/>
                <a:ea typeface="ＭＳ Ｐゴシック" charset="0"/>
                <a:cs typeface="ＭＳ Ｐゴシック" charset="0"/>
              </a:rPr>
              <a:t>Like lists, but unordered</a:t>
            </a:r>
          </a:p>
          <a:p>
            <a:pPr marL="1257300" lvl="2" indent="-342900">
              <a:buFont typeface="Arial"/>
              <a:buChar char="•"/>
            </a:pPr>
            <a:r>
              <a:rPr lang="en-US" sz="2400" dirty="0">
                <a:latin typeface="Gill Sans MT" charset="0"/>
                <a:ea typeface="ＭＳ Ｐゴシック" charset="0"/>
                <a:cs typeface="ＭＳ Ｐゴシック" charset="0"/>
              </a:rPr>
              <a:t>Like dictionaries with keys but no values</a:t>
            </a:r>
          </a:p>
          <a:p>
            <a:r>
              <a:rPr lang="en-US" sz="2800" dirty="0">
                <a:latin typeface="Gill Sans MT" charset="0"/>
                <a:ea typeface="ＭＳ Ｐゴシック" charset="0"/>
                <a:cs typeface="ＭＳ Ｐゴシック" charset="0"/>
              </a:rPr>
              <a:t>These containers are fundamental in Python and are used in most Python programs</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Containers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spTree>
    <p:extLst>
      <p:ext uri="{BB962C8B-B14F-4D97-AF65-F5344CB8AC3E}">
        <p14:creationId xmlns:p14="http://schemas.microsoft.com/office/powerpoint/2010/main" val="3405402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9A880C-9AB3-3742-A492-5911A0593371}"/>
              </a:ext>
            </a:extLst>
          </p:cNvPr>
          <p:cNvPicPr>
            <a:picLocks noChangeAspect="1"/>
          </p:cNvPicPr>
          <p:nvPr/>
        </p:nvPicPr>
        <p:blipFill>
          <a:blip r:embed="rId3"/>
          <a:stretch>
            <a:fillRect/>
          </a:stretch>
        </p:blipFill>
        <p:spPr>
          <a:xfrm>
            <a:off x="204317" y="1272205"/>
            <a:ext cx="3983147" cy="4593007"/>
          </a:xfrm>
          <a:prstGeom prst="rect">
            <a:avLst/>
          </a:prstGeom>
        </p:spPr>
      </p:pic>
      <p:sp>
        <p:nvSpPr>
          <p:cNvPr id="2" name="Text Placeholder 1"/>
          <p:cNvSpPr>
            <a:spLocks noGrp="1"/>
          </p:cNvSpPr>
          <p:nvPr>
            <p:ph type="body" sz="quarter" idx="12"/>
          </p:nvPr>
        </p:nvSpPr>
        <p:spPr>
          <a:xfrm>
            <a:off x="4881618" y="3528807"/>
            <a:ext cx="3826951" cy="1672593"/>
          </a:xfrm>
        </p:spPr>
        <p:txBody>
          <a:bodyPr/>
          <a:lstStyle/>
          <a:p>
            <a:r>
              <a:rPr lang="en-US" sz="2800" dirty="0">
                <a:latin typeface="Gill Sans MT" charset="0"/>
                <a:ea typeface="ＭＳ Ｐゴシック" charset="0"/>
              </a:rPr>
              <a:t>Choose </a:t>
            </a:r>
            <a:r>
              <a:rPr lang="en-US" sz="2800" dirty="0" err="1">
                <a:latin typeface="Gill Sans MT" charset="0"/>
                <a:ea typeface="ＭＳ Ｐゴシック" charset="0"/>
              </a:rPr>
              <a:t>list.sort</a:t>
            </a:r>
            <a:r>
              <a:rPr lang="en-US" sz="2800" dirty="0">
                <a:latin typeface="Gill Sans MT" charset="0"/>
                <a:ea typeface="ＭＳ Ｐゴシック" charset="0"/>
              </a:rPr>
              <a:t>() and sorted(list) carefully! </a:t>
            </a:r>
          </a:p>
          <a:p>
            <a:r>
              <a:rPr lang="en-US" sz="2800" dirty="0">
                <a:latin typeface="Gill Sans MT" charset="0"/>
                <a:ea typeface="ＭＳ Ｐゴシック" charset="0"/>
              </a:rPr>
              <a:t>Both are appropriate in different circumstances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Careful with sorting in place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sp>
        <p:nvSpPr>
          <p:cNvPr id="5" name="Rounded Rectangular Callout 4"/>
          <p:cNvSpPr/>
          <p:nvPr/>
        </p:nvSpPr>
        <p:spPr>
          <a:xfrm>
            <a:off x="2892875" y="5448905"/>
            <a:ext cx="2542335" cy="383799"/>
          </a:xfrm>
          <a:prstGeom prst="wedgeRoundRectCallout">
            <a:avLst>
              <a:gd name="adj1" fmla="val -69593"/>
              <a:gd name="adj2" fmla="val 1296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lst2 was also changed</a:t>
            </a:r>
          </a:p>
        </p:txBody>
      </p:sp>
      <p:sp>
        <p:nvSpPr>
          <p:cNvPr id="7" name="Rounded Rectangular Callout 6"/>
          <p:cNvSpPr/>
          <p:nvPr/>
        </p:nvSpPr>
        <p:spPr>
          <a:xfrm>
            <a:off x="1987472" y="3863424"/>
            <a:ext cx="2781006" cy="406851"/>
          </a:xfrm>
          <a:prstGeom prst="wedgeRoundRectCallout">
            <a:avLst>
              <a:gd name="adj1" fmla="val -60957"/>
              <a:gd name="adj2" fmla="val 10954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was changed in place</a:t>
            </a:r>
          </a:p>
        </p:txBody>
      </p:sp>
      <p:sp>
        <p:nvSpPr>
          <p:cNvPr id="8" name="Rectangle 7">
            <a:extLst>
              <a:ext uri="{FF2B5EF4-FFF2-40B4-BE49-F238E27FC236}">
                <a16:creationId xmlns:a16="http://schemas.microsoft.com/office/drawing/2014/main" id="{B12C2B03-0896-E94F-B500-3EE8D53198C5}"/>
              </a:ext>
            </a:extLst>
          </p:cNvPr>
          <p:cNvSpPr/>
          <p:nvPr/>
        </p:nvSpPr>
        <p:spPr>
          <a:xfrm>
            <a:off x="5435210" y="225688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[3, 1, 2]</a:t>
            </a:r>
          </a:p>
        </p:txBody>
      </p:sp>
      <p:sp>
        <p:nvSpPr>
          <p:cNvPr id="10" name="Rectangle 9">
            <a:extLst>
              <a:ext uri="{FF2B5EF4-FFF2-40B4-BE49-F238E27FC236}">
                <a16:creationId xmlns:a16="http://schemas.microsoft.com/office/drawing/2014/main" id="{49559035-425E-AB49-8C9B-902C66288EEF}"/>
              </a:ext>
            </a:extLst>
          </p:cNvPr>
          <p:cNvSpPr/>
          <p:nvPr/>
        </p:nvSpPr>
        <p:spPr>
          <a:xfrm>
            <a:off x="5321509" y="2068797"/>
            <a:ext cx="2150130" cy="8767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Curved Connector 10">
            <a:extLst>
              <a:ext uri="{FF2B5EF4-FFF2-40B4-BE49-F238E27FC236}">
                <a16:creationId xmlns:a16="http://schemas.microsoft.com/office/drawing/2014/main" id="{0B5AB5B8-2448-904F-BC01-144DCE63B1A2}"/>
              </a:ext>
            </a:extLst>
          </p:cNvPr>
          <p:cNvCxnSpPr>
            <a:cxnSpLocks/>
            <a:stCxn id="14" idx="2"/>
            <a:endCxn id="8" idx="1"/>
          </p:cNvCxnSpPr>
          <p:nvPr/>
        </p:nvCxnSpPr>
        <p:spPr>
          <a:xfrm rot="16200000" flipH="1">
            <a:off x="4921013" y="1997518"/>
            <a:ext cx="583213" cy="445182"/>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Curved Connector 12">
            <a:extLst>
              <a:ext uri="{FF2B5EF4-FFF2-40B4-BE49-F238E27FC236}">
                <a16:creationId xmlns:a16="http://schemas.microsoft.com/office/drawing/2014/main" id="{4353D372-51B2-DF40-B76E-684CF7703896}"/>
              </a:ext>
            </a:extLst>
          </p:cNvPr>
          <p:cNvCxnSpPr>
            <a:cxnSpLocks/>
            <a:stCxn id="15" idx="0"/>
          </p:cNvCxnSpPr>
          <p:nvPr/>
        </p:nvCxnSpPr>
        <p:spPr>
          <a:xfrm rot="5400000" flipH="1" flipV="1">
            <a:off x="4759057" y="2706334"/>
            <a:ext cx="394110" cy="730793"/>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21B31AC-2B26-5D42-8C59-0C1359BFBD87}"/>
              </a:ext>
            </a:extLst>
          </p:cNvPr>
          <p:cNvSpPr txBox="1"/>
          <p:nvPr/>
        </p:nvSpPr>
        <p:spPr>
          <a:xfrm>
            <a:off x="4544846" y="1528393"/>
            <a:ext cx="890364" cy="400110"/>
          </a:xfrm>
          <a:prstGeom prst="rect">
            <a:avLst/>
          </a:prstGeom>
          <a:noFill/>
        </p:spPr>
        <p:txBody>
          <a:bodyPr wrap="square" rtlCol="0">
            <a:spAutoFit/>
          </a:bodyPr>
          <a:lstStyle/>
          <a:p>
            <a:r>
              <a:rPr lang="en-US" sz="2000" dirty="0">
                <a:latin typeface="Courier" pitchFamily="2" charset="0"/>
              </a:rPr>
              <a:t>lst1</a:t>
            </a:r>
          </a:p>
        </p:txBody>
      </p:sp>
      <p:sp>
        <p:nvSpPr>
          <p:cNvPr id="15" name="TextBox 14">
            <a:extLst>
              <a:ext uri="{FF2B5EF4-FFF2-40B4-BE49-F238E27FC236}">
                <a16:creationId xmlns:a16="http://schemas.microsoft.com/office/drawing/2014/main" id="{97A7DB97-BE60-6046-9621-E15FC30706A8}"/>
              </a:ext>
            </a:extLst>
          </p:cNvPr>
          <p:cNvSpPr txBox="1"/>
          <p:nvPr/>
        </p:nvSpPr>
        <p:spPr>
          <a:xfrm>
            <a:off x="4191403" y="3268785"/>
            <a:ext cx="798625" cy="400110"/>
          </a:xfrm>
          <a:prstGeom prst="rect">
            <a:avLst/>
          </a:prstGeom>
          <a:noFill/>
        </p:spPr>
        <p:txBody>
          <a:bodyPr wrap="square" rtlCol="0">
            <a:spAutoFit/>
          </a:bodyPr>
          <a:lstStyle/>
          <a:p>
            <a:r>
              <a:rPr lang="en-US" sz="2000" dirty="0">
                <a:latin typeface="Courier" pitchFamily="2" charset="0"/>
              </a:rPr>
              <a:t>lst2</a:t>
            </a:r>
          </a:p>
        </p:txBody>
      </p:sp>
      <p:sp>
        <p:nvSpPr>
          <p:cNvPr id="16" name="TextBox 15">
            <a:extLst>
              <a:ext uri="{FF2B5EF4-FFF2-40B4-BE49-F238E27FC236}">
                <a16:creationId xmlns:a16="http://schemas.microsoft.com/office/drawing/2014/main" id="{DCA76E7B-07DF-E744-B583-4414E8684ABE}"/>
              </a:ext>
            </a:extLst>
          </p:cNvPr>
          <p:cNvSpPr txBox="1"/>
          <p:nvPr/>
        </p:nvSpPr>
        <p:spPr>
          <a:xfrm>
            <a:off x="6731639" y="2455370"/>
            <a:ext cx="342231" cy="400110"/>
          </a:xfrm>
          <a:prstGeom prst="rect">
            <a:avLst/>
          </a:prstGeom>
          <a:noFill/>
        </p:spPr>
        <p:txBody>
          <a:bodyPr wrap="square" rtlCol="0">
            <a:spAutoFit/>
          </a:bodyPr>
          <a:lstStyle/>
          <a:p>
            <a:r>
              <a:rPr lang="en-US" sz="2000" dirty="0">
                <a:latin typeface="Courier" pitchFamily="2" charset="0"/>
              </a:rPr>
              <a:t>,</a:t>
            </a:r>
          </a:p>
        </p:txBody>
      </p:sp>
      <p:sp>
        <p:nvSpPr>
          <p:cNvPr id="17" name="TextBox 16">
            <a:extLst>
              <a:ext uri="{FF2B5EF4-FFF2-40B4-BE49-F238E27FC236}">
                <a16:creationId xmlns:a16="http://schemas.microsoft.com/office/drawing/2014/main" id="{8602223C-A933-7A43-A845-FF866BA671F0}"/>
              </a:ext>
            </a:extLst>
          </p:cNvPr>
          <p:cNvSpPr txBox="1"/>
          <p:nvPr/>
        </p:nvSpPr>
        <p:spPr>
          <a:xfrm>
            <a:off x="6938099" y="2311661"/>
            <a:ext cx="586104" cy="400110"/>
          </a:xfrm>
          <a:prstGeom prst="rect">
            <a:avLst/>
          </a:prstGeom>
          <a:noFill/>
        </p:spPr>
        <p:txBody>
          <a:bodyPr wrap="square" rtlCol="0">
            <a:spAutoFit/>
          </a:bodyPr>
          <a:lstStyle/>
          <a:p>
            <a:r>
              <a:rPr lang="en-US" sz="2000" dirty="0"/>
              <a:t>4</a:t>
            </a:r>
            <a:endParaRPr lang="en-US" dirty="0"/>
          </a:p>
        </p:txBody>
      </p:sp>
    </p:spTree>
    <p:extLst>
      <p:ext uri="{BB962C8B-B14F-4D97-AF65-F5344CB8AC3E}">
        <p14:creationId xmlns:p14="http://schemas.microsoft.com/office/powerpoint/2010/main" val="156321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11412"/>
            <a:ext cx="8459962" cy="4719261"/>
          </a:xfrm>
        </p:spPr>
        <p:txBody>
          <a:bodyPr/>
          <a:lstStyle/>
          <a:p>
            <a:pPr>
              <a:spcAft>
                <a:spcPts val="0"/>
              </a:spcAft>
            </a:pPr>
            <a:r>
              <a:rPr lang="en-US" sz="2800" dirty="0">
                <a:latin typeface="Gill Sans MT"/>
                <a:ea typeface="ＭＳ Ｐゴシック" charset="0"/>
                <a:cs typeface="Gill Sans MT"/>
              </a:rPr>
              <a:t>Python passes arguments by assignment </a:t>
            </a:r>
          </a:p>
          <a:p>
            <a:pPr lvl="1">
              <a:spcAft>
                <a:spcPts val="0"/>
              </a:spcAft>
            </a:pPr>
            <a:r>
              <a:rPr lang="en-US" sz="2400" dirty="0">
                <a:latin typeface="Gill Sans MT"/>
                <a:ea typeface="ＭＳ Ｐゴシック" charset="0"/>
                <a:cs typeface="Gill Sans MT"/>
              </a:rPr>
              <a:t>As a ”pointer” to the object rather than a copy </a:t>
            </a:r>
          </a:p>
          <a:p>
            <a:r>
              <a:rPr lang="en-US" sz="2800" dirty="0">
                <a:latin typeface="Gill Sans MT"/>
                <a:ea typeface="ＭＳ Ｐゴシック" charset="0"/>
                <a:cs typeface="Gill Sans MT"/>
              </a:rPr>
              <a:t>Lists passed to functions as parameters may be changed by the function as a side effect</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pPr>
              <a:spcAft>
                <a:spcPts val="600"/>
              </a:spcAft>
            </a:pPr>
            <a:r>
              <a:rPr lang="en-US" sz="2800" dirty="0">
                <a:latin typeface="Gill Sans MT"/>
                <a:ea typeface="ＭＳ Ｐゴシック" charset="0"/>
                <a:cs typeface="Gill Sans MT"/>
              </a:rPr>
              <a:t>Just be aware so you’re not surprised</a:t>
            </a:r>
          </a:p>
          <a:p>
            <a:r>
              <a:rPr lang="en-US" sz="2800" dirty="0">
                <a:latin typeface="Gill Sans MT"/>
                <a:ea typeface="ＭＳ Ｐゴシック" charset="0"/>
                <a:cs typeface="Gill Sans MT"/>
              </a:rPr>
              <a:t>Keep this in mind when debugging!</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Passing lists as function arguments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pic>
        <p:nvPicPr>
          <p:cNvPr id="6" name="Picture 5">
            <a:extLst>
              <a:ext uri="{FF2B5EF4-FFF2-40B4-BE49-F238E27FC236}">
                <a16:creationId xmlns:a16="http://schemas.microsoft.com/office/drawing/2014/main" id="{E016476D-5FA8-7F48-BC3F-22BACAC28931}"/>
              </a:ext>
            </a:extLst>
          </p:cNvPr>
          <p:cNvPicPr>
            <a:picLocks noChangeAspect="1"/>
          </p:cNvPicPr>
          <p:nvPr/>
        </p:nvPicPr>
        <p:blipFill>
          <a:blip r:embed="rId3"/>
          <a:stretch>
            <a:fillRect/>
          </a:stretch>
        </p:blipFill>
        <p:spPr>
          <a:xfrm>
            <a:off x="457025" y="2666365"/>
            <a:ext cx="6807200" cy="2322568"/>
          </a:xfrm>
          <a:prstGeom prst="rect">
            <a:avLst/>
          </a:prstGeom>
        </p:spPr>
      </p:pic>
    </p:spTree>
    <p:extLst>
      <p:ext uri="{BB962C8B-B14F-4D97-AF65-F5344CB8AC3E}">
        <p14:creationId xmlns:p14="http://schemas.microsoft.com/office/powerpoint/2010/main" val="2393215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AC401F-1228-B248-91EE-331A7B3C01F6}"/>
              </a:ext>
            </a:extLst>
          </p:cNvPr>
          <p:cNvPicPr>
            <a:picLocks noChangeAspect="1"/>
          </p:cNvPicPr>
          <p:nvPr/>
        </p:nvPicPr>
        <p:blipFill>
          <a:blip r:embed="rId3"/>
          <a:stretch>
            <a:fillRect/>
          </a:stretch>
        </p:blipFill>
        <p:spPr>
          <a:xfrm>
            <a:off x="227012" y="1885244"/>
            <a:ext cx="7931279" cy="4365085"/>
          </a:xfrm>
          <a:prstGeom prst="rect">
            <a:avLst/>
          </a:prstGeom>
        </p:spPr>
      </p:pic>
      <p:sp>
        <p:nvSpPr>
          <p:cNvPr id="2" name="Text Placeholder 1"/>
          <p:cNvSpPr>
            <a:spLocks noGrp="1"/>
          </p:cNvSpPr>
          <p:nvPr>
            <p:ph type="body" sz="quarter" idx="12"/>
          </p:nvPr>
        </p:nvSpPr>
        <p:spPr>
          <a:xfrm>
            <a:off x="227013" y="1422780"/>
            <a:ext cx="9682471" cy="4827549"/>
          </a:xfrm>
        </p:spPr>
        <p:txBody>
          <a:bodyPr/>
          <a:lstStyle/>
          <a:p>
            <a:r>
              <a:rPr lang="en-US" sz="2800" dirty="0">
                <a:solidFill>
                  <a:srgbClr val="000000"/>
                </a:solidFill>
                <a:latin typeface="Gill Sans MT" charset="0"/>
                <a:ea typeface="Gill Sans MT" charset="0"/>
                <a:cs typeface="Gill Sans MT" charset="0"/>
              </a:rPr>
              <a:t>Iterating over a copy works properly </a:t>
            </a: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CAUTION!!! </a:t>
            </a:r>
            <a:br>
              <a:rPr lang="en-US" dirty="0">
                <a:latin typeface="Gill Sans MT"/>
                <a:cs typeface="Gill Sans MT"/>
              </a:rPr>
            </a:br>
            <a:r>
              <a:rPr lang="en-US" dirty="0">
                <a:latin typeface="Gill Sans MT"/>
                <a:cs typeface="Gill Sans MT"/>
              </a:rPr>
              <a:t>Never iterate over a changing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sp>
        <p:nvSpPr>
          <p:cNvPr id="7" name="Rounded Rectangular Callout 6"/>
          <p:cNvSpPr/>
          <p:nvPr/>
        </p:nvSpPr>
        <p:spPr>
          <a:xfrm>
            <a:off x="2790021" y="4883737"/>
            <a:ext cx="3208095" cy="300942"/>
          </a:xfrm>
          <a:prstGeom prst="wedgeRoundRectCallout">
            <a:avLst>
              <a:gd name="adj1" fmla="val -70877"/>
              <a:gd name="adj2" fmla="val 709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checking ‘this’: OK</a:t>
            </a:r>
          </a:p>
        </p:txBody>
      </p:sp>
      <p:sp>
        <p:nvSpPr>
          <p:cNvPr id="9" name="Rounded Rectangular Callout 8"/>
          <p:cNvSpPr/>
          <p:nvPr/>
        </p:nvSpPr>
        <p:spPr>
          <a:xfrm>
            <a:off x="2790020" y="5202408"/>
            <a:ext cx="3208096" cy="289367"/>
          </a:xfrm>
          <a:prstGeom prst="wedgeRoundRectCallout">
            <a:avLst>
              <a:gd name="adj1" fmla="val -72311"/>
              <a:gd name="adj2" fmla="val 43699"/>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’thing’</a:t>
            </a:r>
          </a:p>
        </p:txBody>
      </p:sp>
      <p:sp>
        <p:nvSpPr>
          <p:cNvPr id="10" name="Rounded Rectangular Callout 9"/>
          <p:cNvSpPr/>
          <p:nvPr/>
        </p:nvSpPr>
        <p:spPr>
          <a:xfrm>
            <a:off x="2790020" y="5568833"/>
            <a:ext cx="3208096" cy="289367"/>
          </a:xfrm>
          <a:prstGeom prst="wedgeRoundRectCallout">
            <a:avLst>
              <a:gd name="adj1" fmla="val -75907"/>
              <a:gd name="adj2" fmla="val -1708"/>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‘is’</a:t>
            </a:r>
          </a:p>
        </p:txBody>
      </p:sp>
      <p:sp>
        <p:nvSpPr>
          <p:cNvPr id="11" name="Rounded Rectangular Callout 10"/>
          <p:cNvSpPr/>
          <p:nvPr/>
        </p:nvSpPr>
        <p:spPr>
          <a:xfrm>
            <a:off x="2790020" y="5978691"/>
            <a:ext cx="3208096" cy="289367"/>
          </a:xfrm>
          <a:prstGeom prst="wedgeRoundRectCallout">
            <a:avLst>
              <a:gd name="adj1" fmla="val -55734"/>
              <a:gd name="adj2" fmla="val -22068"/>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‘problem’</a:t>
            </a:r>
          </a:p>
        </p:txBody>
      </p:sp>
      <p:sp>
        <p:nvSpPr>
          <p:cNvPr id="15" name="Rounded Rectangular Callout 14"/>
          <p:cNvSpPr/>
          <p:nvPr/>
        </p:nvSpPr>
        <p:spPr>
          <a:xfrm>
            <a:off x="4563938" y="2856313"/>
            <a:ext cx="3229284" cy="579640"/>
          </a:xfrm>
          <a:prstGeom prst="wedgeRoundRectCallout">
            <a:avLst>
              <a:gd name="adj1" fmla="val -94983"/>
              <a:gd name="adj2" fmla="val 43130"/>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Iterating over a changing list is dangerous</a:t>
            </a:r>
          </a:p>
        </p:txBody>
      </p:sp>
    </p:spTree>
    <p:extLst>
      <p:ext uri="{BB962C8B-B14F-4D97-AF65-F5344CB8AC3E}">
        <p14:creationId xmlns:p14="http://schemas.microsoft.com/office/powerpoint/2010/main" val="1688863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F43BF-292C-624B-9919-936B98E16099}"/>
              </a:ext>
            </a:extLst>
          </p:cNvPr>
          <p:cNvPicPr>
            <a:picLocks noChangeAspect="1"/>
          </p:cNvPicPr>
          <p:nvPr/>
        </p:nvPicPr>
        <p:blipFill>
          <a:blip r:embed="rId3"/>
          <a:stretch>
            <a:fillRect/>
          </a:stretch>
        </p:blipFill>
        <p:spPr>
          <a:xfrm>
            <a:off x="227013" y="1368472"/>
            <a:ext cx="7823200" cy="4891492"/>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CAUTION!!! </a:t>
            </a:r>
            <a:br>
              <a:rPr lang="en-US" dirty="0">
                <a:latin typeface="Gill Sans MT"/>
                <a:cs typeface="Gill Sans MT"/>
              </a:rPr>
            </a:br>
            <a:r>
              <a:rPr lang="en-US" dirty="0">
                <a:latin typeface="Gill Sans MT"/>
                <a:cs typeface="Gill Sans MT"/>
              </a:rPr>
              <a:t>Never iterate over a changing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sp>
        <p:nvSpPr>
          <p:cNvPr id="7" name="Rounded Rectangular Callout 6"/>
          <p:cNvSpPr/>
          <p:nvPr/>
        </p:nvSpPr>
        <p:spPr>
          <a:xfrm>
            <a:off x="3377900" y="4735085"/>
            <a:ext cx="1981199" cy="519822"/>
          </a:xfrm>
          <a:prstGeom prst="wedgeRoundRectCallout">
            <a:avLst>
              <a:gd name="adj1" fmla="val -92203"/>
              <a:gd name="adj2" fmla="val 1808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That’s better!</a:t>
            </a:r>
            <a:endParaRPr lang="en-US" dirty="0">
              <a:solidFill>
                <a:schemeClr val="bg1"/>
              </a:solidFill>
            </a:endParaRPr>
          </a:p>
        </p:txBody>
      </p:sp>
      <p:sp>
        <p:nvSpPr>
          <p:cNvPr id="13" name="Rounded Rectangular Callout 12"/>
          <p:cNvSpPr/>
          <p:nvPr/>
        </p:nvSpPr>
        <p:spPr>
          <a:xfrm>
            <a:off x="5861011" y="3749614"/>
            <a:ext cx="3125144" cy="404531"/>
          </a:xfrm>
          <a:prstGeom prst="wedgeRoundRectCallout">
            <a:avLst>
              <a:gd name="adj1" fmla="val -41786"/>
              <a:gd name="adj2" fmla="val 7577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Here’s the words to check</a:t>
            </a:r>
          </a:p>
        </p:txBody>
      </p:sp>
      <p:sp>
        <p:nvSpPr>
          <p:cNvPr id="18" name="Rounded Rectangular Callout 17"/>
          <p:cNvSpPr/>
          <p:nvPr/>
        </p:nvSpPr>
        <p:spPr>
          <a:xfrm>
            <a:off x="5290437" y="2288794"/>
            <a:ext cx="3707262" cy="754989"/>
          </a:xfrm>
          <a:prstGeom prst="wedgeRoundRectCallout">
            <a:avLst>
              <a:gd name="adj1" fmla="val -78197"/>
              <a:gd name="adj2" fmla="val 1958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Iterate over a </a:t>
            </a:r>
            <a:r>
              <a:rPr lang="en-US" b="1" dirty="0">
                <a:solidFill>
                  <a:schemeClr val="bg1"/>
                </a:solidFill>
              </a:rPr>
              <a:t>copy</a:t>
            </a:r>
            <a:r>
              <a:rPr lang="en-US" dirty="0">
                <a:solidFill>
                  <a:schemeClr val="bg1"/>
                </a:solidFill>
              </a:rPr>
              <a:t> of the list for the expected behavior </a:t>
            </a:r>
          </a:p>
        </p:txBody>
      </p:sp>
      <p:sp>
        <p:nvSpPr>
          <p:cNvPr id="19" name="Rounded Rectangular Callout 18"/>
          <p:cNvSpPr/>
          <p:nvPr/>
        </p:nvSpPr>
        <p:spPr>
          <a:xfrm>
            <a:off x="5861011" y="3257050"/>
            <a:ext cx="3136688" cy="371756"/>
          </a:xfrm>
          <a:prstGeom prst="wedgeRoundRectCallout">
            <a:avLst>
              <a:gd name="adj1" fmla="val -107803"/>
              <a:gd name="adj2" fmla="val 1029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Modify the </a:t>
            </a:r>
            <a:r>
              <a:rPr lang="en-US" b="1" dirty="0">
                <a:solidFill>
                  <a:schemeClr val="bg1"/>
                </a:solidFill>
              </a:rPr>
              <a:t>original</a:t>
            </a:r>
            <a:r>
              <a:rPr lang="en-US" dirty="0">
                <a:solidFill>
                  <a:schemeClr val="bg1"/>
                </a:solidFill>
              </a:rPr>
              <a:t> list</a:t>
            </a:r>
          </a:p>
        </p:txBody>
      </p:sp>
    </p:spTree>
    <p:extLst>
      <p:ext uri="{BB962C8B-B14F-4D97-AF65-F5344CB8AC3E}">
        <p14:creationId xmlns:p14="http://schemas.microsoft.com/office/powerpoint/2010/main" val="2096239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2AF160-F5B4-994C-A400-B3691F8C19F4}"/>
              </a:ext>
            </a:extLst>
          </p:cNvPr>
          <p:cNvPicPr>
            <a:picLocks noChangeAspect="1"/>
          </p:cNvPicPr>
          <p:nvPr/>
        </p:nvPicPr>
        <p:blipFill>
          <a:blip r:embed="rId3"/>
          <a:stretch>
            <a:fillRect/>
          </a:stretch>
        </p:blipFill>
        <p:spPr>
          <a:xfrm>
            <a:off x="0" y="1450640"/>
            <a:ext cx="9144000" cy="395672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 more ”Pythonic” solution</a:t>
            </a:r>
            <a:br>
              <a:rPr lang="en-US" dirty="0">
                <a:latin typeface="Gill Sans MT"/>
                <a:cs typeface="Gill Sans MT"/>
              </a:rPr>
            </a:br>
            <a:br>
              <a:rPr lang="en-US" dirty="0">
                <a:latin typeface="Gill Sans MT"/>
                <a:cs typeface="Gill Sans MT"/>
              </a:rPr>
            </a:br>
            <a:endParaRPr lang="en-US" sz="2800" b="0"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sp>
        <p:nvSpPr>
          <p:cNvPr id="7" name="Rounded Rectangular Callout 6"/>
          <p:cNvSpPr/>
          <p:nvPr/>
        </p:nvSpPr>
        <p:spPr>
          <a:xfrm>
            <a:off x="2715774" y="5090447"/>
            <a:ext cx="1913629" cy="425934"/>
          </a:xfrm>
          <a:prstGeom prst="wedgeRoundRectCallout">
            <a:avLst>
              <a:gd name="adj1" fmla="val -96120"/>
              <a:gd name="adj2" fmla="val -1358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That’s better!</a:t>
            </a:r>
            <a:endParaRPr lang="en-US" dirty="0">
              <a:solidFill>
                <a:schemeClr val="bg1"/>
              </a:solidFill>
            </a:endParaRPr>
          </a:p>
        </p:txBody>
      </p:sp>
      <p:sp>
        <p:nvSpPr>
          <p:cNvPr id="18" name="Rounded Rectangular Callout 17"/>
          <p:cNvSpPr/>
          <p:nvPr/>
        </p:nvSpPr>
        <p:spPr>
          <a:xfrm>
            <a:off x="5061122" y="2597291"/>
            <a:ext cx="2917790" cy="422429"/>
          </a:xfrm>
          <a:prstGeom prst="wedgeRoundRectCallout">
            <a:avLst>
              <a:gd name="adj1" fmla="val -85880"/>
              <a:gd name="adj2" fmla="val 965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 list of words to keep</a:t>
            </a:r>
          </a:p>
        </p:txBody>
      </p:sp>
      <p:sp>
        <p:nvSpPr>
          <p:cNvPr id="19" name="Rounded Rectangular Callout 18"/>
          <p:cNvSpPr/>
          <p:nvPr/>
        </p:nvSpPr>
        <p:spPr>
          <a:xfrm>
            <a:off x="4842224" y="3841784"/>
            <a:ext cx="3136688" cy="371756"/>
          </a:xfrm>
          <a:prstGeom prst="wedgeRoundRectCallout">
            <a:avLst>
              <a:gd name="adj1" fmla="val -68805"/>
              <a:gd name="adj2" fmla="val -1469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Add this word to keep</a:t>
            </a:r>
          </a:p>
        </p:txBody>
      </p:sp>
      <p:sp>
        <p:nvSpPr>
          <p:cNvPr id="9" name="Rounded Rectangular Callout 8">
            <a:extLst>
              <a:ext uri="{FF2B5EF4-FFF2-40B4-BE49-F238E27FC236}">
                <a16:creationId xmlns:a16="http://schemas.microsoft.com/office/drawing/2014/main" id="{A8D39664-E00F-3C49-910B-BFA12805B748}"/>
              </a:ext>
            </a:extLst>
          </p:cNvPr>
          <p:cNvSpPr/>
          <p:nvPr/>
        </p:nvSpPr>
        <p:spPr>
          <a:xfrm>
            <a:off x="5509774" y="5256817"/>
            <a:ext cx="3035915" cy="972607"/>
          </a:xfrm>
          <a:prstGeom prst="wedgeRoundRectCallout">
            <a:avLst>
              <a:gd name="adj1" fmla="val -46665"/>
              <a:gd name="adj2" fmla="val -13587"/>
              <a:gd name="adj3" fmla="val 16667"/>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We’ll see how to use a list comprehension to simplify the function</a:t>
            </a:r>
          </a:p>
        </p:txBody>
      </p:sp>
    </p:spTree>
    <p:extLst>
      <p:ext uri="{BB962C8B-B14F-4D97-AF65-F5344CB8AC3E}">
        <p14:creationId xmlns:p14="http://schemas.microsoft.com/office/powerpoint/2010/main" val="550390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6EC7B1-AF9E-E243-9FF6-B126E524CE60}"/>
              </a:ext>
            </a:extLst>
          </p:cNvPr>
          <p:cNvPicPr>
            <a:picLocks noChangeAspect="1"/>
          </p:cNvPicPr>
          <p:nvPr/>
        </p:nvPicPr>
        <p:blipFill>
          <a:blip r:embed="rId3"/>
          <a:stretch>
            <a:fillRect/>
          </a:stretch>
        </p:blipFill>
        <p:spPr>
          <a:xfrm>
            <a:off x="260249" y="2641600"/>
            <a:ext cx="8010186" cy="3254400"/>
          </a:xfrm>
          <a:prstGeom prst="rect">
            <a:avLst/>
          </a:prstGeom>
        </p:spPr>
      </p:pic>
      <p:sp>
        <p:nvSpPr>
          <p:cNvPr id="2" name="Text Placeholder 1"/>
          <p:cNvSpPr>
            <a:spLocks noGrp="1"/>
          </p:cNvSpPr>
          <p:nvPr>
            <p:ph type="body" sz="quarter" idx="12"/>
          </p:nvPr>
        </p:nvSpPr>
        <p:spPr>
          <a:xfrm>
            <a:off x="215093" y="1295459"/>
            <a:ext cx="8756633" cy="4511810"/>
          </a:xfrm>
        </p:spPr>
        <p:txBody>
          <a:bodyPr/>
          <a:lstStyle/>
          <a:p>
            <a:pPr>
              <a:spcAft>
                <a:spcPts val="0"/>
              </a:spcAft>
            </a:pPr>
            <a:r>
              <a:rPr lang="en-US" sz="2400" dirty="0">
                <a:latin typeface="Gill Sans MT" charset="0"/>
                <a:ea typeface="ＭＳ Ｐゴシック" charset="0"/>
                <a:cs typeface="ＭＳ Ｐゴシック" charset="0"/>
              </a:rPr>
              <a:t>Write a function that given a list, returns a list of distinct values</a:t>
            </a:r>
          </a:p>
          <a:p>
            <a:r>
              <a:rPr lang="en-US" sz="2400" dirty="0">
                <a:latin typeface="Gill Sans MT" charset="0"/>
                <a:ea typeface="ＭＳ Ｐゴシック" charset="0"/>
              </a:rPr>
              <a:t>Use the same approach as </a:t>
            </a:r>
            <a:r>
              <a:rPr lang="en-US" sz="2400" dirty="0" err="1">
                <a:latin typeface="Gill Sans MT" charset="0"/>
                <a:ea typeface="ＭＳ Ｐゴシック" charset="0"/>
              </a:rPr>
              <a:t>remove_th</a:t>
            </a:r>
            <a:r>
              <a:rPr lang="en-US" sz="2400" dirty="0">
                <a:latin typeface="Gill Sans MT" charset="0"/>
                <a:ea typeface="ＭＳ Ｐゴシック" charset="0"/>
              </a:rPr>
              <a:t>()</a:t>
            </a:r>
          </a:p>
          <a:p>
            <a:pPr lvl="1"/>
            <a:r>
              <a:rPr lang="en-US" sz="2200" dirty="0">
                <a:latin typeface="Gill Sans MT" charset="0"/>
                <a:ea typeface="ＭＳ Ｐゴシック" charset="0"/>
              </a:rPr>
              <a:t>This is a common pattern in Python programs</a:t>
            </a: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Using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sp>
        <p:nvSpPr>
          <p:cNvPr id="6" name="Rounded Rectangular Callout 5">
            <a:extLst>
              <a:ext uri="{FF2B5EF4-FFF2-40B4-BE49-F238E27FC236}">
                <a16:creationId xmlns:a16="http://schemas.microsoft.com/office/drawing/2014/main" id="{F884924F-CDC7-AE46-ACD8-C567285A4C03}"/>
              </a:ext>
            </a:extLst>
          </p:cNvPr>
          <p:cNvSpPr/>
          <p:nvPr/>
        </p:nvSpPr>
        <p:spPr>
          <a:xfrm>
            <a:off x="4730727" y="3551364"/>
            <a:ext cx="2917790" cy="422429"/>
          </a:xfrm>
          <a:prstGeom prst="wedgeRoundRectCallout">
            <a:avLst>
              <a:gd name="adj1" fmla="val -96459"/>
              <a:gd name="adj2" fmla="val -5605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The values we want to keep</a:t>
            </a:r>
          </a:p>
        </p:txBody>
      </p:sp>
      <p:sp>
        <p:nvSpPr>
          <p:cNvPr id="7" name="Rounded Rectangular Callout 6">
            <a:extLst>
              <a:ext uri="{FF2B5EF4-FFF2-40B4-BE49-F238E27FC236}">
                <a16:creationId xmlns:a16="http://schemas.microsoft.com/office/drawing/2014/main" id="{34EDCB50-D835-AA44-84B6-07EE0EF97366}"/>
              </a:ext>
            </a:extLst>
          </p:cNvPr>
          <p:cNvSpPr/>
          <p:nvPr/>
        </p:nvSpPr>
        <p:spPr>
          <a:xfrm>
            <a:off x="5000828" y="4146625"/>
            <a:ext cx="2917790" cy="422429"/>
          </a:xfrm>
          <a:prstGeom prst="wedgeRoundRectCallout">
            <a:avLst>
              <a:gd name="adj1" fmla="val -71140"/>
              <a:gd name="adj2" fmla="val 17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Keep this value</a:t>
            </a:r>
          </a:p>
        </p:txBody>
      </p:sp>
    </p:spTree>
    <p:extLst>
      <p:ext uri="{BB962C8B-B14F-4D97-AF65-F5344CB8AC3E}">
        <p14:creationId xmlns:p14="http://schemas.microsoft.com/office/powerpoint/2010/main" val="113822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BF274F-C8AA-E14C-9C31-5CAAFACBBA2F}"/>
              </a:ext>
            </a:extLst>
          </p:cNvPr>
          <p:cNvPicPr>
            <a:picLocks noChangeAspect="1"/>
          </p:cNvPicPr>
          <p:nvPr/>
        </p:nvPicPr>
        <p:blipFill>
          <a:blip r:embed="rId3"/>
          <a:stretch>
            <a:fillRect/>
          </a:stretch>
        </p:blipFill>
        <p:spPr>
          <a:xfrm>
            <a:off x="250369" y="5081014"/>
            <a:ext cx="6037542" cy="1171463"/>
          </a:xfrm>
          <a:prstGeom prst="rect">
            <a:avLst/>
          </a:prstGeom>
        </p:spPr>
      </p:pic>
      <p:pic>
        <p:nvPicPr>
          <p:cNvPr id="6" name="Picture 5">
            <a:extLst>
              <a:ext uri="{FF2B5EF4-FFF2-40B4-BE49-F238E27FC236}">
                <a16:creationId xmlns:a16="http://schemas.microsoft.com/office/drawing/2014/main" id="{8D804C5E-C28B-3F48-BD6B-A16B350D74C5}"/>
              </a:ext>
            </a:extLst>
          </p:cNvPr>
          <p:cNvPicPr>
            <a:picLocks noChangeAspect="1"/>
          </p:cNvPicPr>
          <p:nvPr/>
        </p:nvPicPr>
        <p:blipFill>
          <a:blip r:embed="rId4"/>
          <a:stretch>
            <a:fillRect/>
          </a:stretch>
        </p:blipFill>
        <p:spPr>
          <a:xfrm>
            <a:off x="215094" y="2301394"/>
            <a:ext cx="7064831" cy="2312512"/>
          </a:xfrm>
          <a:prstGeom prst="rect">
            <a:avLst/>
          </a:prstGeom>
        </p:spPr>
      </p:pic>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Transforming lists is very common in Python programs</a:t>
            </a:r>
          </a:p>
          <a:p>
            <a:pPr>
              <a:spcAft>
                <a:spcPts val="0"/>
              </a:spcAft>
            </a:pPr>
            <a:r>
              <a:rPr lang="en-US" sz="2800" dirty="0">
                <a:latin typeface="Gill Sans MT" charset="0"/>
                <a:ea typeface="ＭＳ Ｐゴシック" charset="0"/>
                <a:cs typeface="ＭＳ Ｐゴシック" charset="0"/>
              </a:rPr>
              <a:t>List comprehensions are a syntactic shortcut</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r>
              <a:rPr lang="en-US" sz="2800" dirty="0">
                <a:latin typeface="Gill Sans MT"/>
                <a:ea typeface="ＭＳ Ｐゴシック" charset="0"/>
                <a:cs typeface="Gill Sans MT"/>
              </a:rPr>
              <a:t>Same logic with list comprehensions (1 line vs. 3 lines)</a:t>
            </a: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 comprehensions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46</a:t>
            </a:fld>
            <a:endParaRPr lang="en-US" dirty="0"/>
          </a:p>
        </p:txBody>
      </p:sp>
      <p:sp>
        <p:nvSpPr>
          <p:cNvPr id="8" name="TextBox 7"/>
          <p:cNvSpPr txBox="1"/>
          <p:nvPr/>
        </p:nvSpPr>
        <p:spPr>
          <a:xfrm>
            <a:off x="17099280" y="3853543"/>
            <a:ext cx="184731" cy="369332"/>
          </a:xfrm>
          <a:prstGeom prst="rect">
            <a:avLst/>
          </a:prstGeom>
          <a:noFill/>
          <a:ln w="25400">
            <a:solidFill>
              <a:srgbClr val="FF0000"/>
            </a:solidFill>
          </a:ln>
        </p:spPr>
        <p:txBody>
          <a:bodyPr wrap="none" rtlCol="0">
            <a:spAutoFit/>
          </a:bodyPr>
          <a:lstStyle/>
          <a:p>
            <a:endParaRPr lang="en-US" dirty="0"/>
          </a:p>
        </p:txBody>
      </p:sp>
      <p:sp>
        <p:nvSpPr>
          <p:cNvPr id="11" name="Rectangle 10"/>
          <p:cNvSpPr/>
          <p:nvPr/>
        </p:nvSpPr>
        <p:spPr>
          <a:xfrm>
            <a:off x="3212811" y="3126826"/>
            <a:ext cx="1232264" cy="28738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35769203-A8F6-E24F-8016-E53BC7900F0A}"/>
              </a:ext>
            </a:extLst>
          </p:cNvPr>
          <p:cNvSpPr/>
          <p:nvPr/>
        </p:nvSpPr>
        <p:spPr>
          <a:xfrm>
            <a:off x="343407" y="2815741"/>
            <a:ext cx="3336771" cy="28738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45649CAB-A40A-E449-9390-666F9981B67D}"/>
              </a:ext>
            </a:extLst>
          </p:cNvPr>
          <p:cNvSpPr/>
          <p:nvPr/>
        </p:nvSpPr>
        <p:spPr>
          <a:xfrm>
            <a:off x="2259744" y="5256478"/>
            <a:ext cx="3523849" cy="41760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BDA21D7A-79A4-4E47-86D7-ED1BA8AE5A17}"/>
              </a:ext>
            </a:extLst>
          </p:cNvPr>
          <p:cNvSpPr/>
          <p:nvPr/>
        </p:nvSpPr>
        <p:spPr>
          <a:xfrm>
            <a:off x="707499" y="5267348"/>
            <a:ext cx="1414812" cy="35249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DFAD5DD3-0BF9-1F4B-BD0E-B6B42B9AF8D2}"/>
              </a:ext>
            </a:extLst>
          </p:cNvPr>
          <p:cNvCxnSpPr/>
          <p:nvPr/>
        </p:nvCxnSpPr>
        <p:spPr>
          <a:xfrm>
            <a:off x="2224469" y="3150528"/>
            <a:ext cx="1328200" cy="2047378"/>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997AA48-BBB5-5A46-9D12-6F32BC356EE1}"/>
              </a:ext>
            </a:extLst>
          </p:cNvPr>
          <p:cNvCxnSpPr>
            <a:cxnSpLocks/>
            <a:endCxn id="15" idx="0"/>
          </p:cNvCxnSpPr>
          <p:nvPr/>
        </p:nvCxnSpPr>
        <p:spPr>
          <a:xfrm flipH="1">
            <a:off x="1414905" y="3472224"/>
            <a:ext cx="2582044" cy="1795124"/>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9338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3BF3FA-42CE-BE41-BEB5-578944237EC2}"/>
              </a:ext>
            </a:extLst>
          </p:cNvPr>
          <p:cNvPicPr>
            <a:picLocks noChangeAspect="1"/>
          </p:cNvPicPr>
          <p:nvPr/>
        </p:nvPicPr>
        <p:blipFill>
          <a:blip r:embed="rId3"/>
          <a:stretch>
            <a:fillRect/>
          </a:stretch>
        </p:blipFill>
        <p:spPr>
          <a:xfrm>
            <a:off x="0" y="4683522"/>
            <a:ext cx="9032240" cy="1197910"/>
          </a:xfrm>
          <a:prstGeom prst="rect">
            <a:avLst/>
          </a:prstGeom>
        </p:spPr>
      </p:pic>
      <p:pic>
        <p:nvPicPr>
          <p:cNvPr id="6" name="Picture 5">
            <a:extLst>
              <a:ext uri="{FF2B5EF4-FFF2-40B4-BE49-F238E27FC236}">
                <a16:creationId xmlns:a16="http://schemas.microsoft.com/office/drawing/2014/main" id="{E570145D-A0D9-9B48-B4DB-F9A704550D8C}"/>
              </a:ext>
            </a:extLst>
          </p:cNvPr>
          <p:cNvPicPr>
            <a:picLocks noChangeAspect="1"/>
          </p:cNvPicPr>
          <p:nvPr/>
        </p:nvPicPr>
        <p:blipFill>
          <a:blip r:embed="rId4"/>
          <a:stretch>
            <a:fillRect/>
          </a:stretch>
        </p:blipFill>
        <p:spPr>
          <a:xfrm>
            <a:off x="133350" y="1020153"/>
            <a:ext cx="8470900" cy="3162300"/>
          </a:xfrm>
          <a:prstGeom prst="rect">
            <a:avLst/>
          </a:prstGeom>
        </p:spPr>
      </p:pic>
      <p:sp>
        <p:nvSpPr>
          <p:cNvPr id="2" name="Text Placeholder 1"/>
          <p:cNvSpPr>
            <a:spLocks noGrp="1"/>
          </p:cNvSpPr>
          <p:nvPr>
            <p:ph type="body" sz="quarter" idx="12"/>
          </p:nvPr>
        </p:nvSpPr>
        <p:spPr>
          <a:xfrm>
            <a:off x="222200" y="1274308"/>
            <a:ext cx="9032240" cy="4511810"/>
          </a:xfrm>
          <a:ln>
            <a:noFill/>
          </a:ln>
        </p:spPr>
        <p:txBody>
          <a:bodyPr/>
          <a:lstStyle/>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r>
              <a:rPr lang="en-US" sz="2800" dirty="0">
                <a:latin typeface="Gill Sans MT"/>
                <a:ea typeface="ＭＳ Ｐゴシック" charset="0"/>
                <a:cs typeface="Gill Sans MT"/>
              </a:rPr>
              <a:t>Same logic with list comprehensions (1 line vs. 4 lines)</a:t>
            </a: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Conditional list filtering</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47</a:t>
            </a:fld>
            <a:endParaRPr lang="en-US" dirty="0"/>
          </a:p>
        </p:txBody>
      </p:sp>
      <p:sp>
        <p:nvSpPr>
          <p:cNvPr id="5" name="Rectangle 4"/>
          <p:cNvSpPr/>
          <p:nvPr/>
        </p:nvSpPr>
        <p:spPr>
          <a:xfrm>
            <a:off x="268108" y="1582934"/>
            <a:ext cx="4405491" cy="35836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7" name="Rectangle 6"/>
          <p:cNvSpPr/>
          <p:nvPr/>
        </p:nvSpPr>
        <p:spPr>
          <a:xfrm>
            <a:off x="4431342" y="2368207"/>
            <a:ext cx="784125" cy="358361"/>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p:cNvSpPr/>
          <p:nvPr/>
        </p:nvSpPr>
        <p:spPr>
          <a:xfrm>
            <a:off x="976786" y="2008732"/>
            <a:ext cx="3087214" cy="313508"/>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1816CD7E-52D4-4D49-98FF-6C0297B42A97}"/>
              </a:ext>
            </a:extLst>
          </p:cNvPr>
          <p:cNvSpPr/>
          <p:nvPr/>
        </p:nvSpPr>
        <p:spPr>
          <a:xfrm>
            <a:off x="1387271" y="4872899"/>
            <a:ext cx="4291039" cy="34686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63C442B5-02BF-6841-AD11-AE0AB95D0D7F}"/>
              </a:ext>
            </a:extLst>
          </p:cNvPr>
          <p:cNvSpPr/>
          <p:nvPr/>
        </p:nvSpPr>
        <p:spPr>
          <a:xfrm>
            <a:off x="5798912" y="4876920"/>
            <a:ext cx="2836912" cy="320266"/>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6193373E-DCA3-CA48-9AF8-9410A37BABA1}"/>
              </a:ext>
            </a:extLst>
          </p:cNvPr>
          <p:cNvSpPr/>
          <p:nvPr/>
        </p:nvSpPr>
        <p:spPr>
          <a:xfrm>
            <a:off x="508176" y="4884188"/>
            <a:ext cx="790246" cy="324287"/>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6" name="Straight Arrow Connector 15">
            <a:extLst>
              <a:ext uri="{FF2B5EF4-FFF2-40B4-BE49-F238E27FC236}">
                <a16:creationId xmlns:a16="http://schemas.microsoft.com/office/drawing/2014/main" id="{E36D314B-11B7-7F43-8C8B-28B682C919BD}"/>
              </a:ext>
            </a:extLst>
          </p:cNvPr>
          <p:cNvCxnSpPr/>
          <p:nvPr/>
        </p:nvCxnSpPr>
        <p:spPr>
          <a:xfrm>
            <a:off x="508176" y="1941295"/>
            <a:ext cx="1907646" cy="2935625"/>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91E497A-1EE2-754B-9B08-E929B8F87397}"/>
              </a:ext>
            </a:extLst>
          </p:cNvPr>
          <p:cNvCxnSpPr/>
          <p:nvPr/>
        </p:nvCxnSpPr>
        <p:spPr>
          <a:xfrm>
            <a:off x="2856089" y="2322240"/>
            <a:ext cx="3714044" cy="255065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6AA45E2-3147-7445-A50E-671244B9E42C}"/>
              </a:ext>
            </a:extLst>
          </p:cNvPr>
          <p:cNvCxnSpPr>
            <a:stCxn id="7" idx="2"/>
            <a:endCxn id="15" idx="0"/>
          </p:cNvCxnSpPr>
          <p:nvPr/>
        </p:nvCxnSpPr>
        <p:spPr>
          <a:xfrm flipH="1">
            <a:off x="903299" y="2726568"/>
            <a:ext cx="3920106" cy="2157620"/>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163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851671" cy="636774"/>
          </a:xfrm>
        </p:spPr>
        <p:txBody>
          <a:bodyPr/>
          <a:lstStyle/>
          <a:p>
            <a:r>
              <a:rPr lang="en-US" sz="3200" dirty="0" err="1">
                <a:latin typeface="Courier" pitchFamily="2" charset="0"/>
                <a:cs typeface="Gill Sans MT"/>
              </a:rPr>
              <a:t>remove_th</a:t>
            </a:r>
            <a:r>
              <a:rPr lang="en-US" sz="3200" dirty="0">
                <a:latin typeface="Courier" pitchFamily="2" charset="0"/>
                <a:cs typeface="Gill Sans MT"/>
              </a:rPr>
              <a:t>() </a:t>
            </a:r>
            <a:r>
              <a:rPr lang="en-US" dirty="0">
                <a:latin typeface="Gill Sans MT"/>
                <a:cs typeface="Gill Sans MT"/>
              </a:rPr>
              <a:t>with list comprehensions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48</a:t>
            </a:fld>
            <a:endParaRPr lang="en-US" dirty="0"/>
          </a:p>
        </p:txBody>
      </p:sp>
      <p:pic>
        <p:nvPicPr>
          <p:cNvPr id="2" name="Picture 1">
            <a:extLst>
              <a:ext uri="{FF2B5EF4-FFF2-40B4-BE49-F238E27FC236}">
                <a16:creationId xmlns:a16="http://schemas.microsoft.com/office/drawing/2014/main" id="{EC31391B-F9BB-9A43-9FEF-82C13073D7D6}"/>
              </a:ext>
            </a:extLst>
          </p:cNvPr>
          <p:cNvPicPr>
            <a:picLocks noChangeAspect="1"/>
          </p:cNvPicPr>
          <p:nvPr/>
        </p:nvPicPr>
        <p:blipFill>
          <a:blip r:embed="rId3"/>
          <a:stretch>
            <a:fillRect/>
          </a:stretch>
        </p:blipFill>
        <p:spPr>
          <a:xfrm>
            <a:off x="227012" y="1846782"/>
            <a:ext cx="8813098" cy="1964653"/>
          </a:xfrm>
          <a:prstGeom prst="rect">
            <a:avLst/>
          </a:prstGeom>
        </p:spPr>
      </p:pic>
    </p:spTree>
    <p:extLst>
      <p:ext uri="{BB962C8B-B14F-4D97-AF65-F5344CB8AC3E}">
        <p14:creationId xmlns:p14="http://schemas.microsoft.com/office/powerpoint/2010/main" val="2766892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851671" cy="636774"/>
          </a:xfrm>
        </p:spPr>
        <p:txBody>
          <a:bodyPr/>
          <a:lstStyle/>
          <a:p>
            <a:r>
              <a:rPr lang="en-US" sz="2800" dirty="0" err="1">
                <a:latin typeface="Courier" pitchFamily="2" charset="0"/>
                <a:cs typeface="Gill Sans MT"/>
              </a:rPr>
              <a:t>distinct_values</a:t>
            </a:r>
            <a:r>
              <a:rPr lang="en-US" sz="2800" dirty="0">
                <a:latin typeface="Courier" pitchFamily="2" charset="0"/>
                <a:cs typeface="Gill Sans MT"/>
              </a:rPr>
              <a:t>()</a:t>
            </a:r>
            <a:r>
              <a:rPr lang="en-US" sz="2800" dirty="0">
                <a:latin typeface="Gill Sans MT"/>
                <a:cs typeface="Gill Sans MT"/>
              </a:rPr>
              <a:t>with list comprehensions?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49</a:t>
            </a:fld>
            <a:endParaRPr lang="en-US" dirty="0"/>
          </a:p>
        </p:txBody>
      </p:sp>
      <p:sp>
        <p:nvSpPr>
          <p:cNvPr id="2" name="TextBox 1">
            <a:extLst>
              <a:ext uri="{FF2B5EF4-FFF2-40B4-BE49-F238E27FC236}">
                <a16:creationId xmlns:a16="http://schemas.microsoft.com/office/drawing/2014/main" id="{42ACEEC4-F243-0E40-820D-80FA2BC569C5}"/>
              </a:ext>
            </a:extLst>
          </p:cNvPr>
          <p:cNvSpPr txBox="1"/>
          <p:nvPr/>
        </p:nvSpPr>
        <p:spPr>
          <a:xfrm>
            <a:off x="227012" y="4995737"/>
            <a:ext cx="8424473" cy="954107"/>
          </a:xfrm>
          <a:prstGeom prst="rect">
            <a:avLst/>
          </a:prstGeom>
          <a:noFill/>
        </p:spPr>
        <p:txBody>
          <a:bodyPr wrap="square" rtlCol="0">
            <a:spAutoFit/>
          </a:bodyPr>
          <a:lstStyle/>
          <a:p>
            <a:r>
              <a:rPr lang="en-US" sz="2800" dirty="0"/>
              <a:t>List comprehensions don’t help in this context because we need to access the intermediate list of distinct values</a:t>
            </a:r>
          </a:p>
        </p:txBody>
      </p:sp>
      <p:pic>
        <p:nvPicPr>
          <p:cNvPr id="6" name="Picture 5">
            <a:extLst>
              <a:ext uri="{FF2B5EF4-FFF2-40B4-BE49-F238E27FC236}">
                <a16:creationId xmlns:a16="http://schemas.microsoft.com/office/drawing/2014/main" id="{BA7A4009-1BDD-FD43-A8CB-AC5C52843110}"/>
              </a:ext>
            </a:extLst>
          </p:cNvPr>
          <p:cNvPicPr>
            <a:picLocks noChangeAspect="1"/>
          </p:cNvPicPr>
          <p:nvPr/>
        </p:nvPicPr>
        <p:blipFill>
          <a:blip r:embed="rId3"/>
          <a:stretch>
            <a:fillRect/>
          </a:stretch>
        </p:blipFill>
        <p:spPr>
          <a:xfrm>
            <a:off x="227012" y="1438003"/>
            <a:ext cx="8758197" cy="3557734"/>
          </a:xfrm>
          <a:prstGeom prst="rect">
            <a:avLst/>
          </a:prstGeom>
        </p:spPr>
      </p:pic>
    </p:spTree>
    <p:extLst>
      <p:ext uri="{BB962C8B-B14F-4D97-AF65-F5344CB8AC3E}">
        <p14:creationId xmlns:p14="http://schemas.microsoft.com/office/powerpoint/2010/main" val="358846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60179"/>
            <a:ext cx="8459962" cy="4511810"/>
          </a:xfrm>
        </p:spPr>
        <p:txBody>
          <a:bodyPr/>
          <a:lstStyle/>
          <a:p>
            <a:r>
              <a:rPr lang="en-US" sz="2800" dirty="0">
                <a:latin typeface="Gill Sans MT" charset="0"/>
                <a:ea typeface="ＭＳ Ｐゴシック" charset="0"/>
                <a:cs typeface="ＭＳ Ｐゴシック" charset="0"/>
              </a:rPr>
              <a:t>Lists are an </a:t>
            </a:r>
            <a:r>
              <a:rPr lang="en-US" sz="2800" b="1" dirty="0">
                <a:latin typeface="Gill Sans MT" charset="0"/>
                <a:ea typeface="ＭＳ Ｐゴシック" charset="0"/>
                <a:cs typeface="ＭＳ Ｐゴシック" charset="0"/>
              </a:rPr>
              <a:t>ordered</a:t>
            </a:r>
            <a:r>
              <a:rPr lang="en-US" sz="2800" dirty="0">
                <a:latin typeface="Gill Sans MT" charset="0"/>
                <a:ea typeface="ＭＳ Ｐゴシック" charset="0"/>
                <a:cs typeface="ＭＳ Ｐゴシック" charset="0"/>
              </a:rPr>
              <a:t> collection of values of potentially different types, including numbers, strings, lists, tuples, sets, </a:t>
            </a:r>
            <a:r>
              <a:rPr lang="is-IS" sz="2800" dirty="0">
                <a:latin typeface="Gill Sans MT" charset="0"/>
                <a:ea typeface="ＭＳ Ｐゴシック" charset="0"/>
                <a:cs typeface="ＭＳ Ｐゴシック" charset="0"/>
              </a:rPr>
              <a:t>…</a:t>
            </a:r>
          </a:p>
          <a:p>
            <a:endParaRPr lang="en-US" sz="2800" dirty="0">
              <a:solidFill>
                <a:srgbClr val="000000"/>
              </a:solidFill>
              <a:latin typeface="Gill Sans MT"/>
              <a:ea typeface="ＭＳ Ｐゴシック" charset="0"/>
              <a:cs typeface="Gill Sans MT"/>
            </a:endParaRPr>
          </a:p>
          <a:p>
            <a:endParaRPr lang="en-US" sz="2800" dirty="0">
              <a:solidFill>
                <a:srgbClr val="000000"/>
              </a:solidFill>
              <a:latin typeface="Gill Sans MT"/>
              <a:ea typeface="ＭＳ Ｐゴシック" charset="0"/>
              <a:cs typeface="Gill Sans MT"/>
            </a:endParaRPr>
          </a:p>
          <a:p>
            <a:r>
              <a:rPr lang="en-US" sz="2800" dirty="0">
                <a:solidFill>
                  <a:srgbClr val="000000"/>
                </a:solidFill>
                <a:latin typeface="Gill Sans MT"/>
                <a:ea typeface="ＭＳ Ｐゴシック" charset="0"/>
                <a:cs typeface="Gill Sans MT"/>
              </a:rPr>
              <a:t>Lists are surrounded by </a:t>
            </a:r>
            <a:r>
              <a:rPr lang="en-US" sz="2800" b="1" i="1" dirty="0">
                <a:solidFill>
                  <a:srgbClr val="000000"/>
                </a:solidFill>
                <a:latin typeface="Gill Sans MT"/>
                <a:ea typeface="ＭＳ Ｐゴシック" charset="0"/>
                <a:cs typeface="Gill Sans MT"/>
              </a:rPr>
              <a:t>square brackets [ ]</a:t>
            </a:r>
          </a:p>
          <a:p>
            <a:r>
              <a:rPr lang="en-US" sz="2800" dirty="0">
                <a:latin typeface="Gill Sans MT" charset="0"/>
                <a:ea typeface="Gill Sans MT" charset="0"/>
                <a:cs typeface="Gill Sans MT" charset="0"/>
              </a:rPr>
              <a:t>The values can be any Python object, e.g. int, </a:t>
            </a:r>
            <a:r>
              <a:rPr lang="en-US" sz="2800" dirty="0" err="1">
                <a:latin typeface="Gill Sans MT" charset="0"/>
                <a:ea typeface="Gill Sans MT" charset="0"/>
                <a:cs typeface="Gill Sans MT" charset="0"/>
              </a:rPr>
              <a:t>float,str</a:t>
            </a:r>
            <a:r>
              <a:rPr lang="en-US" sz="2800" dirty="0">
                <a:latin typeface="Gill Sans MT" charset="0"/>
                <a:ea typeface="Gill Sans MT" charset="0"/>
                <a:cs typeface="Gill Sans MT" charset="0"/>
              </a:rPr>
              <a:t>, list, </a:t>
            </a:r>
            <a:r>
              <a:rPr lang="en-US" sz="2800" dirty="0" err="1">
                <a:latin typeface="Gill Sans MT" charset="0"/>
                <a:ea typeface="Gill Sans MT" charset="0"/>
                <a:cs typeface="Gill Sans MT" charset="0"/>
              </a:rPr>
              <a:t>dict</a:t>
            </a:r>
            <a:r>
              <a:rPr lang="en-US" sz="2800" dirty="0">
                <a:latin typeface="Gill Sans MT" charset="0"/>
                <a:ea typeface="Gill Sans MT" charset="0"/>
                <a:cs typeface="Gill Sans MT" charset="0"/>
              </a:rPr>
              <a:t>, instance of class, </a:t>
            </a:r>
            <a:r>
              <a:rPr lang="mr-IN" sz="2800" dirty="0">
                <a:latin typeface="Gill Sans MT" charset="0"/>
                <a:ea typeface="Gill Sans MT" charset="0"/>
                <a:cs typeface="Gill Sans MT" charset="0"/>
              </a:rPr>
              <a:t>…</a:t>
            </a:r>
            <a:endParaRPr lang="en-US" sz="2800" dirty="0">
              <a:latin typeface="Gill Sans MT" charset="0"/>
              <a:ea typeface="Gill Sans MT" charset="0"/>
              <a:cs typeface="Gill Sans MT" charset="0"/>
            </a:endParaRPr>
          </a:p>
          <a:p>
            <a:endParaRPr lang="en-US" sz="2800" b="1" i="1" dirty="0">
              <a:solidFill>
                <a:srgbClr val="000000"/>
              </a:solidFill>
              <a:latin typeface="Gill Sans MT"/>
              <a:ea typeface="ＭＳ Ｐゴシック" charset="0"/>
              <a:cs typeface="Gill Sans MT"/>
            </a:endParaRPr>
          </a:p>
          <a:p>
            <a:pPr lvl="1">
              <a:spcAft>
                <a:spcPts val="0"/>
              </a:spcAft>
            </a:pPr>
            <a:endParaRPr lang="en-US" sz="2400" dirty="0">
              <a:solidFill>
                <a:srgbClr val="0000FF"/>
              </a:solidFill>
              <a:latin typeface="Courier New"/>
              <a:ea typeface="ＭＳ Ｐゴシック" charset="0"/>
              <a:cs typeface="Courier New"/>
            </a:endParaRPr>
          </a:p>
          <a:p>
            <a:pPr lvl="1"/>
            <a:endParaRPr lang="en-US" sz="24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pic>
        <p:nvPicPr>
          <p:cNvPr id="6" name="Picture 5">
            <a:extLst>
              <a:ext uri="{FF2B5EF4-FFF2-40B4-BE49-F238E27FC236}">
                <a16:creationId xmlns:a16="http://schemas.microsoft.com/office/drawing/2014/main" id="{D83D64DA-758E-A140-825D-703743657A77}"/>
              </a:ext>
            </a:extLst>
          </p:cNvPr>
          <p:cNvPicPr>
            <a:picLocks noChangeAspect="1"/>
          </p:cNvPicPr>
          <p:nvPr/>
        </p:nvPicPr>
        <p:blipFill>
          <a:blip r:embed="rId3"/>
          <a:stretch>
            <a:fillRect/>
          </a:stretch>
        </p:blipFill>
        <p:spPr>
          <a:xfrm>
            <a:off x="218570" y="2350206"/>
            <a:ext cx="8675056" cy="1171978"/>
          </a:xfrm>
          <a:prstGeom prst="rect">
            <a:avLst/>
          </a:prstGeom>
        </p:spPr>
      </p:pic>
      <p:sp>
        <p:nvSpPr>
          <p:cNvPr id="7" name="Rounded Rectangular Callout 6">
            <a:extLst>
              <a:ext uri="{FF2B5EF4-FFF2-40B4-BE49-F238E27FC236}">
                <a16:creationId xmlns:a16="http://schemas.microsoft.com/office/drawing/2014/main" id="{0FAF0740-6B5A-A346-AB41-842659375B55}"/>
              </a:ext>
            </a:extLst>
          </p:cNvPr>
          <p:cNvSpPr/>
          <p:nvPr/>
        </p:nvSpPr>
        <p:spPr>
          <a:xfrm>
            <a:off x="5525185" y="2406241"/>
            <a:ext cx="2625522" cy="543360"/>
          </a:xfrm>
          <a:prstGeom prst="wedgeRoundRectCallout">
            <a:avLst>
              <a:gd name="adj1" fmla="val -158788"/>
              <a:gd name="adj2" fmla="val 9196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urier" pitchFamily="2" charset="0"/>
              </a:rPr>
              <a:t>Any</a:t>
            </a:r>
            <a:r>
              <a:rPr lang="en-US" dirty="0">
                <a:solidFill>
                  <a:schemeClr val="bg1"/>
                </a:solidFill>
              </a:rPr>
              <a:t> matches any type</a:t>
            </a:r>
          </a:p>
        </p:txBody>
      </p:sp>
    </p:spTree>
    <p:extLst>
      <p:ext uri="{BB962C8B-B14F-4D97-AF65-F5344CB8AC3E}">
        <p14:creationId xmlns:p14="http://schemas.microsoft.com/office/powerpoint/2010/main" val="117419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E7B44-FE81-B74F-B24A-29ADA5E12924}"/>
              </a:ext>
            </a:extLst>
          </p:cNvPr>
          <p:cNvPicPr>
            <a:picLocks noChangeAspect="1"/>
          </p:cNvPicPr>
          <p:nvPr/>
        </p:nvPicPr>
        <p:blipFill>
          <a:blip r:embed="rId3"/>
          <a:stretch>
            <a:fillRect/>
          </a:stretch>
        </p:blipFill>
        <p:spPr>
          <a:xfrm>
            <a:off x="227012" y="957174"/>
            <a:ext cx="7088187" cy="523473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Nested list comprehensions</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50</a:t>
            </a:fld>
            <a:endParaRPr lang="en-US" dirty="0"/>
          </a:p>
        </p:txBody>
      </p:sp>
      <p:sp>
        <p:nvSpPr>
          <p:cNvPr id="5" name="Rectangle 4">
            <a:extLst>
              <a:ext uri="{FF2B5EF4-FFF2-40B4-BE49-F238E27FC236}">
                <a16:creationId xmlns:a16="http://schemas.microsoft.com/office/drawing/2014/main" id="{805F5B2C-04A3-B649-B1D5-6AFEB63BC40C}"/>
              </a:ext>
            </a:extLst>
          </p:cNvPr>
          <p:cNvSpPr/>
          <p:nvPr/>
        </p:nvSpPr>
        <p:spPr>
          <a:xfrm>
            <a:off x="3493788" y="2788171"/>
            <a:ext cx="509665" cy="22485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4" name="Rectangle 23">
            <a:extLst>
              <a:ext uri="{FF2B5EF4-FFF2-40B4-BE49-F238E27FC236}">
                <a16:creationId xmlns:a16="http://schemas.microsoft.com/office/drawing/2014/main" id="{B6B4C036-67DD-CC47-AF08-7BDFE047FBB9}"/>
              </a:ext>
            </a:extLst>
          </p:cNvPr>
          <p:cNvSpPr/>
          <p:nvPr/>
        </p:nvSpPr>
        <p:spPr>
          <a:xfrm>
            <a:off x="1936230" y="5009213"/>
            <a:ext cx="509665" cy="22485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8" name="Rectangle 27">
            <a:extLst>
              <a:ext uri="{FF2B5EF4-FFF2-40B4-BE49-F238E27FC236}">
                <a16:creationId xmlns:a16="http://schemas.microsoft.com/office/drawing/2014/main" id="{19D9DCCF-DD17-BC43-AFBC-EEBEA7F8E5BC}"/>
              </a:ext>
            </a:extLst>
          </p:cNvPr>
          <p:cNvSpPr/>
          <p:nvPr/>
        </p:nvSpPr>
        <p:spPr>
          <a:xfrm>
            <a:off x="764498" y="2311018"/>
            <a:ext cx="2218545" cy="19233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0" name="Rectangle 29">
            <a:extLst>
              <a:ext uri="{FF2B5EF4-FFF2-40B4-BE49-F238E27FC236}">
                <a16:creationId xmlns:a16="http://schemas.microsoft.com/office/drawing/2014/main" id="{6D3CEC76-F21A-544C-A000-A68122C5FB7E}"/>
              </a:ext>
            </a:extLst>
          </p:cNvPr>
          <p:cNvSpPr/>
          <p:nvPr/>
        </p:nvSpPr>
        <p:spPr>
          <a:xfrm>
            <a:off x="4586990" y="5009213"/>
            <a:ext cx="2365948" cy="224852"/>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31">
            <a:extLst>
              <a:ext uri="{FF2B5EF4-FFF2-40B4-BE49-F238E27FC236}">
                <a16:creationId xmlns:a16="http://schemas.microsoft.com/office/drawing/2014/main" id="{F30BD91E-5FCD-9D4F-853C-4E91F4820D41}"/>
              </a:ext>
            </a:extLst>
          </p:cNvPr>
          <p:cNvSpPr/>
          <p:nvPr/>
        </p:nvSpPr>
        <p:spPr>
          <a:xfrm>
            <a:off x="1278450" y="2559549"/>
            <a:ext cx="2529051" cy="228622"/>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a:extLst>
              <a:ext uri="{FF2B5EF4-FFF2-40B4-BE49-F238E27FC236}">
                <a16:creationId xmlns:a16="http://schemas.microsoft.com/office/drawing/2014/main" id="{4126F5EB-2468-8541-AADF-8DB045A541DD}"/>
              </a:ext>
            </a:extLst>
          </p:cNvPr>
          <p:cNvSpPr/>
          <p:nvPr/>
        </p:nvSpPr>
        <p:spPr>
          <a:xfrm>
            <a:off x="2484268" y="5009213"/>
            <a:ext cx="2102722" cy="2248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7" name="Straight Arrow Connector 6">
            <a:extLst>
              <a:ext uri="{FF2B5EF4-FFF2-40B4-BE49-F238E27FC236}">
                <a16:creationId xmlns:a16="http://schemas.microsoft.com/office/drawing/2014/main" id="{209B7C58-AF6D-9640-A1E0-19AAF3777F31}"/>
              </a:ext>
            </a:extLst>
          </p:cNvPr>
          <p:cNvCxnSpPr>
            <a:cxnSpLocks/>
            <a:stCxn id="5" idx="2"/>
          </p:cNvCxnSpPr>
          <p:nvPr/>
        </p:nvCxnSpPr>
        <p:spPr>
          <a:xfrm flipH="1">
            <a:off x="2192851" y="3013023"/>
            <a:ext cx="1555770" cy="2004131"/>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F082E29-D483-3A43-A6CC-91EDAF7C759A}"/>
              </a:ext>
            </a:extLst>
          </p:cNvPr>
          <p:cNvCxnSpPr>
            <a:stCxn id="32" idx="2"/>
            <a:endCxn id="30" idx="0"/>
          </p:cNvCxnSpPr>
          <p:nvPr/>
        </p:nvCxnSpPr>
        <p:spPr>
          <a:xfrm>
            <a:off x="2542976" y="2788171"/>
            <a:ext cx="3226988" cy="2221042"/>
          </a:xfrm>
          <a:prstGeom prst="straightConnector1">
            <a:avLst/>
          </a:prstGeom>
          <a:ln>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10E77C3-B4BF-3149-98D9-149CD23BC309}"/>
              </a:ext>
            </a:extLst>
          </p:cNvPr>
          <p:cNvCxnSpPr/>
          <p:nvPr/>
        </p:nvCxnSpPr>
        <p:spPr>
          <a:xfrm>
            <a:off x="1082498" y="2510809"/>
            <a:ext cx="2235603" cy="2498404"/>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4389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48607" y="1025843"/>
            <a:ext cx="8459962" cy="990761"/>
          </a:xfrm>
        </p:spPr>
        <p:txBody>
          <a:bodyPr/>
          <a:lstStyle/>
          <a:p>
            <a:pPr>
              <a:spcAft>
                <a:spcPts val="0"/>
              </a:spcAft>
            </a:pPr>
            <a:r>
              <a:rPr lang="en-US" sz="2800" dirty="0">
                <a:latin typeface="+mn-lt"/>
              </a:rPr>
              <a:t>Debugging list comprehensions can be challenging </a:t>
            </a:r>
          </a:p>
          <a:p>
            <a:pPr marL="971550" lvl="1" indent="-514350">
              <a:spcAft>
                <a:spcPts val="0"/>
              </a:spcAft>
              <a:buFont typeface="+mj-lt"/>
              <a:buAutoNum type="arabicPeriod"/>
            </a:pPr>
            <a:r>
              <a:rPr lang="en-US" sz="2600" dirty="0">
                <a:latin typeface="+mn-lt"/>
              </a:rPr>
              <a:t>Try reading the code</a:t>
            </a:r>
          </a:p>
          <a:p>
            <a:pPr marL="971550" lvl="1" indent="-514350">
              <a:spcAft>
                <a:spcPts val="0"/>
              </a:spcAft>
              <a:buFont typeface="+mj-lt"/>
              <a:buAutoNum type="arabicPeriod"/>
            </a:pPr>
            <a:r>
              <a:rPr lang="en-US" sz="2600" dirty="0">
                <a:latin typeface="+mn-lt"/>
                <a:ea typeface="ＭＳ Ｐゴシック" charset="0"/>
                <a:cs typeface="Gill Sans MT"/>
              </a:rPr>
              <a:t>Expand the code and debug</a:t>
            </a:r>
          </a:p>
          <a:p>
            <a:pPr marL="971550" lvl="1" indent="-514350">
              <a:spcAft>
                <a:spcPts val="0"/>
              </a:spcAft>
              <a:buFont typeface="+mj-lt"/>
              <a:buAutoNum type="arabicPeriod"/>
            </a:pPr>
            <a:r>
              <a:rPr lang="en-US" sz="2600" dirty="0">
                <a:latin typeface="+mn-lt"/>
                <a:ea typeface="ＭＳ Ｐゴシック" charset="0"/>
                <a:cs typeface="Gill Sans MT"/>
              </a:rPr>
              <a:t>Rewrite as a list comprehension</a:t>
            </a:r>
            <a:endParaRPr lang="en-US" sz="26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Debugging list comprehensions</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51</a:t>
            </a:fld>
            <a:endParaRPr lang="en-US" dirty="0"/>
          </a:p>
        </p:txBody>
      </p:sp>
      <p:sp>
        <p:nvSpPr>
          <p:cNvPr id="8" name="TextBox 7"/>
          <p:cNvSpPr txBox="1"/>
          <p:nvPr/>
        </p:nvSpPr>
        <p:spPr>
          <a:xfrm>
            <a:off x="17099280" y="3853543"/>
            <a:ext cx="184731" cy="369332"/>
          </a:xfrm>
          <a:prstGeom prst="rect">
            <a:avLst/>
          </a:prstGeom>
          <a:noFill/>
          <a:ln w="25400">
            <a:solidFill>
              <a:srgbClr val="FF0000"/>
            </a:solidFill>
          </a:ln>
        </p:spPr>
        <p:txBody>
          <a:bodyPr wrap="none" rtlCol="0">
            <a:spAutoFit/>
          </a:bodyPr>
          <a:lstStyle/>
          <a:p>
            <a:endParaRPr lang="en-US" dirty="0"/>
          </a:p>
        </p:txBody>
      </p:sp>
      <p:grpSp>
        <p:nvGrpSpPr>
          <p:cNvPr id="23" name="Group 22">
            <a:extLst>
              <a:ext uri="{FF2B5EF4-FFF2-40B4-BE49-F238E27FC236}">
                <a16:creationId xmlns:a16="http://schemas.microsoft.com/office/drawing/2014/main" id="{6B98E4DA-AFB5-7E47-9743-1659FCDE3165}"/>
              </a:ext>
            </a:extLst>
          </p:cNvPr>
          <p:cNvGrpSpPr/>
          <p:nvPr/>
        </p:nvGrpSpPr>
        <p:grpSpPr>
          <a:xfrm>
            <a:off x="1354821" y="2833510"/>
            <a:ext cx="5693554" cy="3406427"/>
            <a:chOff x="1170089" y="2595001"/>
            <a:chExt cx="7064831" cy="3622359"/>
          </a:xfrm>
        </p:grpSpPr>
        <p:pic>
          <p:nvPicPr>
            <p:cNvPr id="6" name="Picture 5">
              <a:extLst>
                <a:ext uri="{FF2B5EF4-FFF2-40B4-BE49-F238E27FC236}">
                  <a16:creationId xmlns:a16="http://schemas.microsoft.com/office/drawing/2014/main" id="{8D804C5E-C28B-3F48-BD6B-A16B350D74C5}"/>
                </a:ext>
              </a:extLst>
            </p:cNvPr>
            <p:cNvPicPr>
              <a:picLocks noChangeAspect="1"/>
            </p:cNvPicPr>
            <p:nvPr/>
          </p:nvPicPr>
          <p:blipFill>
            <a:blip r:embed="rId3"/>
            <a:stretch>
              <a:fillRect/>
            </a:stretch>
          </p:blipFill>
          <p:spPr>
            <a:xfrm>
              <a:off x="1170089" y="3904848"/>
              <a:ext cx="7064831" cy="2312512"/>
            </a:xfrm>
            <a:prstGeom prst="rect">
              <a:avLst/>
            </a:prstGeom>
          </p:spPr>
        </p:pic>
        <p:sp>
          <p:nvSpPr>
            <p:cNvPr id="11" name="Rectangle 10"/>
            <p:cNvSpPr/>
            <p:nvPr/>
          </p:nvSpPr>
          <p:spPr>
            <a:xfrm>
              <a:off x="4165395" y="4725269"/>
              <a:ext cx="1232264" cy="28738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35769203-A8F6-E24F-8016-E53BC7900F0A}"/>
                </a:ext>
              </a:extLst>
            </p:cNvPr>
            <p:cNvSpPr/>
            <p:nvPr/>
          </p:nvSpPr>
          <p:spPr>
            <a:xfrm>
              <a:off x="1365733" y="4400106"/>
              <a:ext cx="3336771" cy="28738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pic>
          <p:nvPicPr>
            <p:cNvPr id="7" name="Picture 6">
              <a:extLst>
                <a:ext uri="{FF2B5EF4-FFF2-40B4-BE49-F238E27FC236}">
                  <a16:creationId xmlns:a16="http://schemas.microsoft.com/office/drawing/2014/main" id="{BBBF274F-C8AA-E14C-9C31-5CAAFACBBA2F}"/>
                </a:ext>
              </a:extLst>
            </p:cNvPr>
            <p:cNvPicPr>
              <a:picLocks noChangeAspect="1"/>
            </p:cNvPicPr>
            <p:nvPr/>
          </p:nvPicPr>
          <p:blipFill>
            <a:blip r:embed="rId4"/>
            <a:stretch>
              <a:fillRect/>
            </a:stretch>
          </p:blipFill>
          <p:spPr>
            <a:xfrm>
              <a:off x="1170089" y="2595001"/>
              <a:ext cx="6037542" cy="1171463"/>
            </a:xfrm>
            <a:prstGeom prst="rect">
              <a:avLst/>
            </a:prstGeom>
          </p:spPr>
        </p:pic>
        <p:sp>
          <p:nvSpPr>
            <p:cNvPr id="14" name="Rectangle 13">
              <a:extLst>
                <a:ext uri="{FF2B5EF4-FFF2-40B4-BE49-F238E27FC236}">
                  <a16:creationId xmlns:a16="http://schemas.microsoft.com/office/drawing/2014/main" id="{45649CAB-A40A-E449-9390-666F9981B67D}"/>
                </a:ext>
              </a:extLst>
            </p:cNvPr>
            <p:cNvSpPr/>
            <p:nvPr/>
          </p:nvSpPr>
          <p:spPr>
            <a:xfrm>
              <a:off x="3179464" y="2770465"/>
              <a:ext cx="3523849" cy="41760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BDA21D7A-79A4-4E47-86D7-ED1BA8AE5A17}"/>
                </a:ext>
              </a:extLst>
            </p:cNvPr>
            <p:cNvSpPr/>
            <p:nvPr/>
          </p:nvSpPr>
          <p:spPr>
            <a:xfrm>
              <a:off x="1627219" y="2781335"/>
              <a:ext cx="1414812" cy="35249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DFAD5DD3-0BF9-1F4B-BD0E-B6B42B9AF8D2}"/>
                </a:ext>
              </a:extLst>
            </p:cNvPr>
            <p:cNvCxnSpPr>
              <a:cxnSpLocks/>
              <a:stCxn id="13" idx="0"/>
              <a:endCxn id="14" idx="2"/>
            </p:cNvCxnSpPr>
            <p:nvPr/>
          </p:nvCxnSpPr>
          <p:spPr>
            <a:xfrm flipV="1">
              <a:off x="3034119" y="3188067"/>
              <a:ext cx="1907270" cy="1212039"/>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997AA48-BBB5-5A46-9D12-6F32BC356EE1}"/>
                </a:ext>
              </a:extLst>
            </p:cNvPr>
            <p:cNvCxnSpPr>
              <a:cxnSpLocks/>
              <a:stCxn id="11" idx="0"/>
              <a:endCxn id="15" idx="2"/>
            </p:cNvCxnSpPr>
            <p:nvPr/>
          </p:nvCxnSpPr>
          <p:spPr>
            <a:xfrm flipH="1" flipV="1">
              <a:off x="2334625" y="3133828"/>
              <a:ext cx="2446902" cy="1591441"/>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8818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52</a:t>
            </a:fld>
            <a:endParaRPr lang="en-US" dirty="0"/>
          </a:p>
        </p:txBody>
      </p:sp>
      <p:pic>
        <p:nvPicPr>
          <p:cNvPr id="5" name="Picture 4"/>
          <p:cNvPicPr>
            <a:picLocks noChangeAspect="1"/>
          </p:cNvPicPr>
          <p:nvPr/>
        </p:nvPicPr>
        <p:blipFill>
          <a:blip r:embed="rId3"/>
          <a:stretch>
            <a:fillRect/>
          </a:stretch>
        </p:blipFill>
        <p:spPr>
          <a:xfrm>
            <a:off x="942473" y="1282700"/>
            <a:ext cx="6350000" cy="4292600"/>
          </a:xfrm>
          <a:prstGeom prst="rect">
            <a:avLst/>
          </a:prstGeom>
        </p:spPr>
      </p:pic>
    </p:spTree>
    <p:extLst>
      <p:ext uri="{BB962C8B-B14F-4D97-AF65-F5344CB8AC3E}">
        <p14:creationId xmlns:p14="http://schemas.microsoft.com/office/powerpoint/2010/main" val="3062153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449543"/>
            <a:ext cx="8481557" cy="4345089"/>
          </a:xfrm>
          <a:ln>
            <a:noFill/>
          </a:ln>
        </p:spPr>
        <p:txBody>
          <a:bodyPr/>
          <a:lstStyle/>
          <a:p>
            <a:pPr>
              <a:spcAft>
                <a:spcPts val="600"/>
              </a:spcAft>
            </a:pPr>
            <a:r>
              <a:rPr lang="en-US" sz="2800" dirty="0">
                <a:solidFill>
                  <a:srgbClr val="000000"/>
                </a:solidFill>
                <a:latin typeface="Gill Sans MT" panose="020B0502020104020203" pitchFamily="34" charset="77"/>
                <a:ea typeface="ＭＳ Ｐゴシック" charset="0"/>
                <a:cs typeface="Courier New"/>
              </a:rPr>
              <a:t>Sometimes, a little extra thought can dramatically improve the performance of our algorithms</a:t>
            </a:r>
          </a:p>
          <a:p>
            <a:pPr lvl="1"/>
            <a:r>
              <a:rPr lang="en-US" sz="2600" dirty="0">
                <a:solidFill>
                  <a:srgbClr val="000000"/>
                </a:solidFill>
                <a:latin typeface="Gill Sans MT" panose="020B0502020104020203" pitchFamily="34" charset="77"/>
                <a:ea typeface="ＭＳ Ｐゴシック" charset="0"/>
                <a:cs typeface="Courier New"/>
              </a:rPr>
              <a:t>Sometimes, storing extra information can help…</a:t>
            </a:r>
            <a:endParaRPr lang="en-US" sz="2800" dirty="0">
              <a:solidFill>
                <a:srgbClr val="000000"/>
              </a:solidFill>
              <a:latin typeface="Gill Sans MT" panose="020B0502020104020203" pitchFamily="34" charset="77"/>
              <a:ea typeface="ＭＳ Ｐゴシック" charset="0"/>
              <a:cs typeface="Courier New"/>
            </a:endParaRPr>
          </a:p>
          <a:p>
            <a:pPr>
              <a:spcAft>
                <a:spcPts val="600"/>
              </a:spcAft>
            </a:pPr>
            <a:r>
              <a:rPr lang="en-US" sz="2800" b="1" i="1" dirty="0">
                <a:solidFill>
                  <a:srgbClr val="000000"/>
                </a:solidFill>
                <a:latin typeface="Gill Sans MT" panose="020B0502020104020203" pitchFamily="34" charset="77"/>
                <a:ea typeface="ＭＳ Ｐゴシック" charset="0"/>
                <a:cs typeface="Courier New"/>
              </a:rPr>
              <a:t>Write a generator to compute all prime numbers</a:t>
            </a:r>
          </a:p>
          <a:p>
            <a:r>
              <a:rPr lang="en-US" sz="2800" dirty="0">
                <a:solidFill>
                  <a:srgbClr val="000000"/>
                </a:solidFill>
                <a:latin typeface="Gill Sans MT" panose="020B0502020104020203" pitchFamily="34" charset="77"/>
                <a:ea typeface="ＭＳ Ｐゴシック" charset="0"/>
                <a:cs typeface="Courier New"/>
              </a:rPr>
              <a:t>How would you do it?</a:t>
            </a:r>
            <a:endParaRPr lang="en-US" sz="2800" dirty="0">
              <a:solidFill>
                <a:srgbClr val="000000"/>
              </a:solidFill>
              <a:latin typeface="Gill Sans MT" panose="020B0502020104020203" pitchFamily="34" charset="77"/>
              <a:ea typeface="Gill Sans MT" charset="0"/>
              <a:cs typeface="Gill Sans MT" charset="0"/>
            </a:endParaRPr>
          </a:p>
          <a:p>
            <a:endParaRPr lang="en-US" sz="2800" dirty="0">
              <a:solidFill>
                <a:srgbClr val="000000"/>
              </a:solidFill>
              <a:latin typeface="Gill Sans MT" panose="020B0502020104020203" pitchFamily="34" charset="77"/>
              <a:ea typeface="Gill Sans MT" charset="0"/>
              <a:cs typeface="Gill Sans MT"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Optimizing algorithms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53</a:t>
            </a:fld>
            <a:endParaRPr lang="en-US" dirty="0"/>
          </a:p>
        </p:txBody>
      </p:sp>
      <p:pic>
        <p:nvPicPr>
          <p:cNvPr id="12" name="Picture 11">
            <a:extLst>
              <a:ext uri="{FF2B5EF4-FFF2-40B4-BE49-F238E27FC236}">
                <a16:creationId xmlns:a16="http://schemas.microsoft.com/office/drawing/2014/main" id="{75AD8288-7754-FF4A-BB9E-909D24F555A6}"/>
              </a:ext>
            </a:extLst>
          </p:cNvPr>
          <p:cNvPicPr>
            <a:picLocks noChangeAspect="1"/>
          </p:cNvPicPr>
          <p:nvPr/>
        </p:nvPicPr>
        <p:blipFill>
          <a:blip r:embed="rId3"/>
          <a:stretch>
            <a:fillRect/>
          </a:stretch>
        </p:blipFill>
        <p:spPr>
          <a:xfrm>
            <a:off x="3719986" y="3622088"/>
            <a:ext cx="2440972" cy="2433938"/>
          </a:xfrm>
          <a:prstGeom prst="rect">
            <a:avLst/>
          </a:prstGeom>
        </p:spPr>
      </p:pic>
    </p:spTree>
    <p:extLst>
      <p:ext uri="{BB962C8B-B14F-4D97-AF65-F5344CB8AC3E}">
        <p14:creationId xmlns:p14="http://schemas.microsoft.com/office/powerpoint/2010/main" val="1578999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D632F-7944-E74A-A40F-E5D39C54D92A}"/>
              </a:ext>
            </a:extLst>
          </p:cNvPr>
          <p:cNvPicPr>
            <a:picLocks noChangeAspect="1"/>
          </p:cNvPicPr>
          <p:nvPr/>
        </p:nvPicPr>
        <p:blipFill>
          <a:blip r:embed="rId3"/>
          <a:stretch>
            <a:fillRect/>
          </a:stretch>
        </p:blipFill>
        <p:spPr>
          <a:xfrm>
            <a:off x="227012" y="1467555"/>
            <a:ext cx="8714221" cy="4739917"/>
          </a:xfrm>
          <a:prstGeom prst="rect">
            <a:avLst/>
          </a:prstGeom>
        </p:spPr>
      </p:pic>
      <p:sp>
        <p:nvSpPr>
          <p:cNvPr id="3" name="Title 2"/>
          <p:cNvSpPr>
            <a:spLocks noGrp="1"/>
          </p:cNvSpPr>
          <p:nvPr>
            <p:ph type="title"/>
          </p:nvPr>
        </p:nvSpPr>
        <p:spPr>
          <a:xfrm>
            <a:off x="227012" y="274638"/>
            <a:ext cx="8708643" cy="636774"/>
          </a:xfrm>
        </p:spPr>
        <p:txBody>
          <a:bodyPr/>
          <a:lstStyle/>
          <a:p>
            <a:r>
              <a:rPr lang="en-US" sz="3600" dirty="0">
                <a:solidFill>
                  <a:srgbClr val="000000"/>
                </a:solidFill>
                <a:latin typeface="Gill Sans MT" panose="020B0502020104020203" pitchFamily="34" charset="77"/>
                <a:ea typeface="ＭＳ Ｐゴシック" charset="0"/>
                <a:cs typeface="Courier New"/>
              </a:rPr>
              <a:t>Naïve prime number generator</a:t>
            </a:r>
            <a:br>
              <a:rPr lang="en-US" sz="3600" dirty="0">
                <a:solidFill>
                  <a:srgbClr val="000000"/>
                </a:solidFill>
                <a:latin typeface="Gill Sans MT" panose="020B0502020104020203" pitchFamily="34" charset="77"/>
                <a:ea typeface="Gill Sans MT" charset="0"/>
                <a:cs typeface="Gill Sans MT" charset="0"/>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54</a:t>
            </a:fld>
            <a:endParaRPr lang="en-US" dirty="0"/>
          </a:p>
        </p:txBody>
      </p:sp>
      <p:sp>
        <p:nvSpPr>
          <p:cNvPr id="9" name="Rounded Rectangular Callout 8">
            <a:extLst>
              <a:ext uri="{FF2B5EF4-FFF2-40B4-BE49-F238E27FC236}">
                <a16:creationId xmlns:a16="http://schemas.microsoft.com/office/drawing/2014/main" id="{5B93EE07-DF39-FA4F-B66B-8F0955616ABF}"/>
              </a:ext>
            </a:extLst>
          </p:cNvPr>
          <p:cNvSpPr/>
          <p:nvPr/>
        </p:nvSpPr>
        <p:spPr>
          <a:xfrm>
            <a:off x="5030807" y="2888486"/>
            <a:ext cx="3108851" cy="626641"/>
          </a:xfrm>
          <a:prstGeom prst="wedgeRoundRectCallout">
            <a:avLst>
              <a:gd name="adj1" fmla="val -80743"/>
              <a:gd name="adj2" fmla="val 4869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How many times do we execute this statement?</a:t>
            </a:r>
          </a:p>
        </p:txBody>
      </p:sp>
      <p:sp>
        <p:nvSpPr>
          <p:cNvPr id="13" name="Rounded Rectangular Callout 12">
            <a:extLst>
              <a:ext uri="{FF2B5EF4-FFF2-40B4-BE49-F238E27FC236}">
                <a16:creationId xmlns:a16="http://schemas.microsoft.com/office/drawing/2014/main" id="{94C800E3-EF91-4645-91C8-7368568DF4DC}"/>
              </a:ext>
            </a:extLst>
          </p:cNvPr>
          <p:cNvSpPr/>
          <p:nvPr/>
        </p:nvSpPr>
        <p:spPr>
          <a:xfrm>
            <a:off x="5407807" y="4325740"/>
            <a:ext cx="3108851" cy="626641"/>
          </a:xfrm>
          <a:prstGeom prst="wedgeRoundRectCallout">
            <a:avLst>
              <a:gd name="adj1" fmla="val -82672"/>
              <a:gd name="adj2" fmla="val -5178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for/else simplifies code in some situations</a:t>
            </a:r>
          </a:p>
        </p:txBody>
      </p:sp>
    </p:spTree>
    <p:extLst>
      <p:ext uri="{BB962C8B-B14F-4D97-AF65-F5344CB8AC3E}">
        <p14:creationId xmlns:p14="http://schemas.microsoft.com/office/powerpoint/2010/main" val="3661095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9032240" cy="5433508"/>
          </a:xfrm>
          <a:ln>
            <a:noFill/>
          </a:ln>
        </p:spPr>
        <p:txBody>
          <a:bodyPr/>
          <a:lstStyle/>
          <a:p>
            <a:pPr>
              <a:spcAft>
                <a:spcPts val="600"/>
              </a:spcAft>
            </a:pPr>
            <a:r>
              <a:rPr lang="en-US" sz="2800" b="1" dirty="0">
                <a:solidFill>
                  <a:srgbClr val="000000"/>
                </a:solidFill>
                <a:latin typeface="Gill Sans MT" panose="020B0502020104020203" pitchFamily="34" charset="77"/>
                <a:ea typeface="ＭＳ Ｐゴシック" charset="0"/>
                <a:cs typeface="Courier New"/>
              </a:rPr>
              <a:t>Task:</a:t>
            </a:r>
            <a:r>
              <a:rPr lang="en-US" sz="2800" dirty="0">
                <a:solidFill>
                  <a:srgbClr val="000000"/>
                </a:solidFill>
                <a:latin typeface="Gill Sans MT" panose="020B0502020104020203" pitchFamily="34" charset="77"/>
                <a:ea typeface="ＭＳ Ｐゴシック" charset="0"/>
                <a:cs typeface="Courier New"/>
              </a:rPr>
              <a:t> Write a generator to compute all prime numbers</a:t>
            </a:r>
          </a:p>
          <a:p>
            <a:pPr>
              <a:spcAft>
                <a:spcPts val="0"/>
              </a:spcAft>
            </a:pPr>
            <a:r>
              <a:rPr lang="en-US" sz="2800" dirty="0">
                <a:solidFill>
                  <a:srgbClr val="000000"/>
                </a:solidFill>
                <a:latin typeface="Gill Sans MT" panose="020B0502020104020203" pitchFamily="34" charset="77"/>
                <a:ea typeface="ＭＳ Ｐゴシック" charset="0"/>
                <a:cs typeface="Courier New"/>
              </a:rPr>
              <a:t>How many modulo calculations?  How long?</a:t>
            </a: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6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r>
              <a:rPr lang="en-US" sz="2800" dirty="0">
                <a:solidFill>
                  <a:srgbClr val="000000"/>
                </a:solidFill>
                <a:latin typeface="Gill Sans MT" panose="020B0502020104020203" pitchFamily="34" charset="77"/>
                <a:ea typeface="ＭＳ Ｐゴシック" charset="0"/>
                <a:cs typeface="Courier New"/>
              </a:rPr>
              <a:t>Can we reduce the number of modulo calculations?</a:t>
            </a: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5" name="Picture 4">
            <a:extLst>
              <a:ext uri="{FF2B5EF4-FFF2-40B4-BE49-F238E27FC236}">
                <a16:creationId xmlns:a16="http://schemas.microsoft.com/office/drawing/2014/main" id="{5D39429A-3E87-2C41-BB6B-92A7D7F2CE60}"/>
              </a:ext>
            </a:extLst>
          </p:cNvPr>
          <p:cNvPicPr>
            <a:picLocks noChangeAspect="1"/>
          </p:cNvPicPr>
          <p:nvPr/>
        </p:nvPicPr>
        <p:blipFill>
          <a:blip r:embed="rId3"/>
          <a:stretch>
            <a:fillRect/>
          </a:stretch>
        </p:blipFill>
        <p:spPr>
          <a:xfrm>
            <a:off x="4213723" y="4987677"/>
            <a:ext cx="1362618" cy="1358692"/>
          </a:xfrm>
          <a:prstGeom prst="rect">
            <a:avLst/>
          </a:prstGeom>
        </p:spPr>
      </p:pic>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55</a:t>
            </a:fld>
            <a:endParaRPr lang="en-US" dirty="0"/>
          </a:p>
        </p:txBody>
      </p:sp>
      <p:graphicFrame>
        <p:nvGraphicFramePr>
          <p:cNvPr id="6" name="Table 5">
            <a:extLst>
              <a:ext uri="{FF2B5EF4-FFF2-40B4-BE49-F238E27FC236}">
                <a16:creationId xmlns:a16="http://schemas.microsoft.com/office/drawing/2014/main" id="{4A952F06-BA9B-274F-8CB4-B13ECEB0B50B}"/>
              </a:ext>
            </a:extLst>
          </p:cNvPr>
          <p:cNvGraphicFramePr>
            <a:graphicFrameLocks noGrp="1"/>
          </p:cNvGraphicFramePr>
          <p:nvPr>
            <p:extLst>
              <p:ext uri="{D42A27DB-BD31-4B8C-83A1-F6EECF244321}">
                <p14:modId xmlns:p14="http://schemas.microsoft.com/office/powerpoint/2010/main" val="2003840553"/>
              </p:ext>
            </p:extLst>
          </p:nvPr>
        </p:nvGraphicFramePr>
        <p:xfrm>
          <a:off x="1165723" y="2364641"/>
          <a:ext cx="6096000" cy="185420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014099633"/>
                    </a:ext>
                  </a:extLst>
                </a:gridCol>
                <a:gridCol w="2032000">
                  <a:extLst>
                    <a:ext uri="{9D8B030D-6E8A-4147-A177-3AD203B41FA5}">
                      <a16:colId xmlns:a16="http://schemas.microsoft.com/office/drawing/2014/main" val="1711895378"/>
                    </a:ext>
                  </a:extLst>
                </a:gridCol>
                <a:gridCol w="2032000">
                  <a:extLst>
                    <a:ext uri="{9D8B030D-6E8A-4147-A177-3AD203B41FA5}">
                      <a16:colId xmlns:a16="http://schemas.microsoft.com/office/drawing/2014/main" val="124524686"/>
                    </a:ext>
                  </a:extLst>
                </a:gridCol>
              </a:tblGrid>
              <a:tr h="370840">
                <a:tc>
                  <a:txBody>
                    <a:bodyPr/>
                    <a:lstStyle/>
                    <a:p>
                      <a:pPr algn="ctr"/>
                      <a:r>
                        <a:rPr lang="en-US" dirty="0"/>
                        <a:t>N</a:t>
                      </a:r>
                    </a:p>
                  </a:txBody>
                  <a:tcPr/>
                </a:tc>
                <a:tc>
                  <a:txBody>
                    <a:bodyPr/>
                    <a:lstStyle/>
                    <a:p>
                      <a:pPr algn="ctr"/>
                      <a:r>
                        <a:rPr lang="en-US" dirty="0"/>
                        <a:t>Mod Calculations</a:t>
                      </a:r>
                    </a:p>
                  </a:txBody>
                  <a:tcPr/>
                </a:tc>
                <a:tc>
                  <a:txBody>
                    <a:bodyPr/>
                    <a:lstStyle/>
                    <a:p>
                      <a:pPr algn="ctr"/>
                      <a:r>
                        <a:rPr lang="en-US" dirty="0"/>
                        <a:t>Time (seconds)</a:t>
                      </a:r>
                    </a:p>
                  </a:txBody>
                  <a:tcPr/>
                </a:tc>
                <a:extLst>
                  <a:ext uri="{0D108BD9-81ED-4DB2-BD59-A6C34878D82A}">
                    <a16:rowId xmlns:a16="http://schemas.microsoft.com/office/drawing/2014/main" val="1254194130"/>
                  </a:ext>
                </a:extLst>
              </a:tr>
              <a:tr h="370840">
                <a:tc>
                  <a:txBody>
                    <a:bodyPr/>
                    <a:lstStyle/>
                    <a:p>
                      <a:pPr algn="ctr"/>
                      <a:r>
                        <a:rPr lang="en-US" dirty="0"/>
                        <a:t>100</a:t>
                      </a:r>
                    </a:p>
                  </a:txBody>
                  <a:tcPr/>
                </a:tc>
                <a:tc>
                  <a:txBody>
                    <a:bodyPr/>
                    <a:lstStyle/>
                    <a:p>
                      <a:pPr algn="ctr"/>
                      <a:r>
                        <a:rPr lang="en-US" dirty="0"/>
                        <a:t>1233</a:t>
                      </a:r>
                    </a:p>
                  </a:txBody>
                  <a:tcPr/>
                </a:tc>
                <a:tc>
                  <a:txBody>
                    <a:bodyPr/>
                    <a:lstStyle/>
                    <a:p>
                      <a:pPr algn="ctr"/>
                      <a:r>
                        <a:rPr lang="en-US" dirty="0"/>
                        <a:t>0.08</a:t>
                      </a:r>
                    </a:p>
                  </a:txBody>
                  <a:tcPr/>
                </a:tc>
                <a:extLst>
                  <a:ext uri="{0D108BD9-81ED-4DB2-BD59-A6C34878D82A}">
                    <a16:rowId xmlns:a16="http://schemas.microsoft.com/office/drawing/2014/main" val="1142520477"/>
                  </a:ext>
                </a:extLst>
              </a:tr>
              <a:tr h="370840">
                <a:tc>
                  <a:txBody>
                    <a:bodyPr/>
                    <a:lstStyle/>
                    <a:p>
                      <a:pPr algn="ctr"/>
                      <a:r>
                        <a:rPr lang="en-US" dirty="0"/>
                        <a:t>200</a:t>
                      </a:r>
                    </a:p>
                  </a:txBody>
                  <a:tcPr/>
                </a:tc>
                <a:tc>
                  <a:txBody>
                    <a:bodyPr/>
                    <a:lstStyle/>
                    <a:p>
                      <a:pPr algn="ctr"/>
                      <a:r>
                        <a:rPr lang="en-US" dirty="0"/>
                        <a:t>4426</a:t>
                      </a:r>
                    </a:p>
                  </a:txBody>
                  <a:tcPr/>
                </a:tc>
                <a:tc>
                  <a:txBody>
                    <a:bodyPr/>
                    <a:lstStyle/>
                    <a:p>
                      <a:pPr algn="ctr"/>
                      <a:r>
                        <a:rPr lang="en-US" dirty="0"/>
                        <a:t>0.39</a:t>
                      </a:r>
                    </a:p>
                  </a:txBody>
                  <a:tcPr/>
                </a:tc>
                <a:extLst>
                  <a:ext uri="{0D108BD9-81ED-4DB2-BD59-A6C34878D82A}">
                    <a16:rowId xmlns:a16="http://schemas.microsoft.com/office/drawing/2014/main" val="2470741330"/>
                  </a:ext>
                </a:extLst>
              </a:tr>
              <a:tr h="370840">
                <a:tc>
                  <a:txBody>
                    <a:bodyPr/>
                    <a:lstStyle/>
                    <a:p>
                      <a:pPr algn="ctr"/>
                      <a:r>
                        <a:rPr lang="en-US" dirty="0"/>
                        <a:t>400</a:t>
                      </a:r>
                    </a:p>
                  </a:txBody>
                  <a:tcPr/>
                </a:tc>
                <a:tc>
                  <a:txBody>
                    <a:bodyPr/>
                    <a:lstStyle/>
                    <a:p>
                      <a:pPr algn="ctr"/>
                      <a:r>
                        <a:rPr lang="en-US" dirty="0"/>
                        <a:t>14,845</a:t>
                      </a:r>
                    </a:p>
                  </a:txBody>
                  <a:tcPr/>
                </a:tc>
                <a:tc>
                  <a:txBody>
                    <a:bodyPr/>
                    <a:lstStyle/>
                    <a:p>
                      <a:pPr algn="ctr"/>
                      <a:r>
                        <a:rPr lang="en-US" dirty="0"/>
                        <a:t>1.66</a:t>
                      </a:r>
                    </a:p>
                  </a:txBody>
                  <a:tcPr/>
                </a:tc>
                <a:extLst>
                  <a:ext uri="{0D108BD9-81ED-4DB2-BD59-A6C34878D82A}">
                    <a16:rowId xmlns:a16="http://schemas.microsoft.com/office/drawing/2014/main" val="3007863878"/>
                  </a:ext>
                </a:extLst>
              </a:tr>
              <a:tr h="370840">
                <a:tc>
                  <a:txBody>
                    <a:bodyPr/>
                    <a:lstStyle/>
                    <a:p>
                      <a:pPr algn="ctr"/>
                      <a:r>
                        <a:rPr lang="en-US" dirty="0"/>
                        <a:t>800</a:t>
                      </a:r>
                    </a:p>
                  </a:txBody>
                  <a:tcPr/>
                </a:tc>
                <a:tc>
                  <a:txBody>
                    <a:bodyPr/>
                    <a:lstStyle/>
                    <a:p>
                      <a:pPr algn="ctr"/>
                      <a:r>
                        <a:rPr lang="en-US" dirty="0"/>
                        <a:t>51,488</a:t>
                      </a:r>
                    </a:p>
                  </a:txBody>
                  <a:tcPr/>
                </a:tc>
                <a:tc>
                  <a:txBody>
                    <a:bodyPr/>
                    <a:lstStyle/>
                    <a:p>
                      <a:pPr algn="ctr"/>
                      <a:r>
                        <a:rPr lang="en-US" dirty="0"/>
                        <a:t>7.50</a:t>
                      </a:r>
                    </a:p>
                  </a:txBody>
                  <a:tcPr/>
                </a:tc>
                <a:extLst>
                  <a:ext uri="{0D108BD9-81ED-4DB2-BD59-A6C34878D82A}">
                    <a16:rowId xmlns:a16="http://schemas.microsoft.com/office/drawing/2014/main" val="3840783295"/>
                  </a:ext>
                </a:extLst>
              </a:tr>
            </a:tbl>
          </a:graphicData>
        </a:graphic>
      </p:graphicFrame>
    </p:spTree>
    <p:extLst>
      <p:ext uri="{BB962C8B-B14F-4D97-AF65-F5344CB8AC3E}">
        <p14:creationId xmlns:p14="http://schemas.microsoft.com/office/powerpoint/2010/main" val="2900426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9032240" cy="5433508"/>
          </a:xfrm>
          <a:ln>
            <a:noFill/>
          </a:ln>
        </p:spPr>
        <p:txBody>
          <a:bodyPr/>
          <a:lstStyle/>
          <a:p>
            <a:r>
              <a:rPr lang="en-US" sz="2800" dirty="0">
                <a:solidFill>
                  <a:srgbClr val="000000"/>
                </a:solidFill>
                <a:latin typeface="Gill Sans MT" panose="020B0502020104020203" pitchFamily="34" charset="77"/>
                <a:ea typeface="ＭＳ Ｐゴシック" charset="0"/>
                <a:cs typeface="Courier New"/>
              </a:rPr>
              <a:t>Can we reduce the number of modulo calculations?</a:t>
            </a:r>
          </a:p>
          <a:p>
            <a:r>
              <a:rPr lang="en-US" sz="2800" dirty="0">
                <a:solidFill>
                  <a:srgbClr val="000000"/>
                </a:solidFill>
                <a:latin typeface="Gill Sans MT" panose="020B0502020104020203" pitchFamily="34" charset="77"/>
                <a:ea typeface="ＭＳ Ｐゴシック" charset="0"/>
                <a:cs typeface="Courier New"/>
              </a:rPr>
              <a:t>Yes! Divide only by prime numbers &lt;= </a:t>
            </a:r>
            <a:r>
              <a:rPr lang="en-US" sz="2800" b="1" i="1" dirty="0">
                <a:solidFill>
                  <a:srgbClr val="000000"/>
                </a:solidFill>
                <a:latin typeface="Courier" pitchFamily="2" charset="0"/>
                <a:ea typeface="ＭＳ Ｐゴシック" charset="0"/>
                <a:cs typeface="Courier New"/>
              </a:rPr>
              <a:t>n</a:t>
            </a:r>
          </a:p>
          <a:p>
            <a:pPr>
              <a:spcAft>
                <a:spcPts val="0"/>
              </a:spcAft>
            </a:pPr>
            <a:r>
              <a:rPr lang="en-US" sz="2800" dirty="0">
                <a:solidFill>
                  <a:srgbClr val="000000"/>
                </a:solidFill>
                <a:latin typeface="Gill Sans MT" panose="020B0502020104020203" pitchFamily="34" charset="77"/>
                <a:ea typeface="ＭＳ Ｐゴシック" charset="0"/>
                <a:cs typeface="Courier New"/>
              </a:rPr>
              <a:t>But then we need to store all prime numbers </a:t>
            </a:r>
            <a:r>
              <a:rPr lang="en-US" sz="2800" dirty="0">
                <a:solidFill>
                  <a:srgbClr val="000000"/>
                </a:solidFill>
                <a:latin typeface="Courier" pitchFamily="2" charset="0"/>
                <a:ea typeface="ＭＳ Ｐゴシック" charset="0"/>
                <a:cs typeface="Courier New"/>
              </a:rPr>
              <a:t>&lt;= </a:t>
            </a:r>
            <a:r>
              <a:rPr lang="en-US" sz="2800" b="1" i="1" dirty="0">
                <a:solidFill>
                  <a:srgbClr val="000000"/>
                </a:solidFill>
                <a:latin typeface="Courier" pitchFamily="2" charset="0"/>
                <a:ea typeface="ＭＳ Ｐゴシック" charset="0"/>
                <a:cs typeface="Courier New"/>
              </a:rPr>
              <a:t>n</a:t>
            </a:r>
          </a:p>
          <a:p>
            <a:pPr lvl="1"/>
            <a:r>
              <a:rPr lang="en-US" sz="2600" b="1" dirty="0">
                <a:solidFill>
                  <a:srgbClr val="000000"/>
                </a:solidFill>
                <a:latin typeface="Gill Sans MT" panose="020B0502020104020203" pitchFamily="34" charset="77"/>
                <a:ea typeface="ＭＳ Ｐゴシック" charset="0"/>
                <a:cs typeface="Courier New"/>
              </a:rPr>
              <a:t>Speed/Space trade off</a:t>
            </a: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56</a:t>
            </a:fld>
            <a:endParaRPr lang="en-US" dirty="0"/>
          </a:p>
        </p:txBody>
      </p:sp>
      <p:pic>
        <p:nvPicPr>
          <p:cNvPr id="5" name="Picture 4">
            <a:extLst>
              <a:ext uri="{FF2B5EF4-FFF2-40B4-BE49-F238E27FC236}">
                <a16:creationId xmlns:a16="http://schemas.microsoft.com/office/drawing/2014/main" id="{5D39429A-3E87-2C41-BB6B-92A7D7F2CE60}"/>
              </a:ext>
            </a:extLst>
          </p:cNvPr>
          <p:cNvPicPr>
            <a:picLocks noChangeAspect="1"/>
          </p:cNvPicPr>
          <p:nvPr/>
        </p:nvPicPr>
        <p:blipFill>
          <a:blip r:embed="rId3"/>
          <a:stretch>
            <a:fillRect/>
          </a:stretch>
        </p:blipFill>
        <p:spPr>
          <a:xfrm>
            <a:off x="3854897" y="3253895"/>
            <a:ext cx="3005664" cy="2997003"/>
          </a:xfrm>
          <a:prstGeom prst="rect">
            <a:avLst/>
          </a:prstGeom>
        </p:spPr>
      </p:pic>
    </p:spTree>
    <p:extLst>
      <p:ext uri="{BB962C8B-B14F-4D97-AF65-F5344CB8AC3E}">
        <p14:creationId xmlns:p14="http://schemas.microsoft.com/office/powerpoint/2010/main" val="1436937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958441"/>
            <a:ext cx="9032240" cy="5433508"/>
          </a:xfrm>
          <a:ln>
            <a:noFill/>
          </a:ln>
        </p:spPr>
        <p:txBody>
          <a:bodyPr/>
          <a:lstStyle/>
          <a:p>
            <a:r>
              <a:rPr lang="en-US" sz="2800" dirty="0">
                <a:solidFill>
                  <a:srgbClr val="000000"/>
                </a:solidFill>
                <a:latin typeface="Gill Sans MT" panose="020B0502020104020203" pitchFamily="34" charset="77"/>
                <a:ea typeface="ＭＳ Ｐゴシック" charset="0"/>
                <a:cs typeface="Courier New"/>
              </a:rPr>
              <a:t>Change generator to store all primes as they are calculated!</a:t>
            </a: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57</a:t>
            </a:fld>
            <a:endParaRPr lang="en-US" dirty="0"/>
          </a:p>
        </p:txBody>
      </p:sp>
      <p:pic>
        <p:nvPicPr>
          <p:cNvPr id="6" name="Picture 5">
            <a:extLst>
              <a:ext uri="{FF2B5EF4-FFF2-40B4-BE49-F238E27FC236}">
                <a16:creationId xmlns:a16="http://schemas.microsoft.com/office/drawing/2014/main" id="{8D26E34C-02B4-0C45-B392-1DFD7E64F965}"/>
              </a:ext>
            </a:extLst>
          </p:cNvPr>
          <p:cNvPicPr>
            <a:picLocks noChangeAspect="1"/>
          </p:cNvPicPr>
          <p:nvPr/>
        </p:nvPicPr>
        <p:blipFill>
          <a:blip r:embed="rId3"/>
          <a:stretch>
            <a:fillRect/>
          </a:stretch>
        </p:blipFill>
        <p:spPr>
          <a:xfrm>
            <a:off x="227012" y="1450692"/>
            <a:ext cx="7212366" cy="4818007"/>
          </a:xfrm>
          <a:prstGeom prst="rect">
            <a:avLst/>
          </a:prstGeom>
        </p:spPr>
      </p:pic>
    </p:spTree>
    <p:extLst>
      <p:ext uri="{BB962C8B-B14F-4D97-AF65-F5344CB8AC3E}">
        <p14:creationId xmlns:p14="http://schemas.microsoft.com/office/powerpoint/2010/main" val="852658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8587204" cy="5433508"/>
          </a:xfrm>
          <a:ln>
            <a:noFill/>
          </a:ln>
        </p:spPr>
        <p:txBody>
          <a:bodyPr/>
          <a:lstStyle/>
          <a:p>
            <a:pPr algn="ctr">
              <a:spcAft>
                <a:spcPts val="0"/>
              </a:spcAft>
            </a:pPr>
            <a:r>
              <a:rPr lang="en-US" sz="2800" dirty="0">
                <a:solidFill>
                  <a:srgbClr val="000000"/>
                </a:solidFill>
                <a:latin typeface="Gill Sans MT" panose="020B0502020104020203" pitchFamily="34" charset="77"/>
                <a:ea typeface="ＭＳ Ｐゴシック" charset="0"/>
                <a:cs typeface="Courier New"/>
              </a:rPr>
              <a:t>How many comparisons?  How long?</a:t>
            </a: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6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lgn="ctr">
              <a:spcAft>
                <a:spcPts val="0"/>
              </a:spcAft>
            </a:pPr>
            <a:r>
              <a:rPr lang="en-US" sz="2800" dirty="0">
                <a:latin typeface="Gill Sans MT" charset="0"/>
                <a:ea typeface="ＭＳ Ｐゴシック" charset="0"/>
              </a:rPr>
              <a:t>A small change to the algorithm makes </a:t>
            </a:r>
          </a:p>
          <a:p>
            <a:pPr algn="ctr">
              <a:spcAft>
                <a:spcPts val="0"/>
              </a:spcAft>
            </a:pPr>
            <a:r>
              <a:rPr lang="en-US" sz="2800" dirty="0">
                <a:latin typeface="Gill Sans MT" charset="0"/>
                <a:ea typeface="ＭＳ Ｐゴシック" charset="0"/>
              </a:rPr>
              <a:t>a big performance improvement!</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58</a:t>
            </a:fld>
            <a:endParaRPr lang="en-US" dirty="0"/>
          </a:p>
        </p:txBody>
      </p:sp>
      <p:graphicFrame>
        <p:nvGraphicFramePr>
          <p:cNvPr id="6" name="Table 5">
            <a:extLst>
              <a:ext uri="{FF2B5EF4-FFF2-40B4-BE49-F238E27FC236}">
                <a16:creationId xmlns:a16="http://schemas.microsoft.com/office/drawing/2014/main" id="{4A952F06-BA9B-274F-8CB4-B13ECEB0B50B}"/>
              </a:ext>
            </a:extLst>
          </p:cNvPr>
          <p:cNvGraphicFramePr>
            <a:graphicFrameLocks noGrp="1"/>
          </p:cNvGraphicFramePr>
          <p:nvPr>
            <p:extLst>
              <p:ext uri="{D42A27DB-BD31-4B8C-83A1-F6EECF244321}">
                <p14:modId xmlns:p14="http://schemas.microsoft.com/office/powerpoint/2010/main" val="3979860122"/>
              </p:ext>
            </p:extLst>
          </p:nvPr>
        </p:nvGraphicFramePr>
        <p:xfrm>
          <a:off x="930471" y="1898935"/>
          <a:ext cx="7180285" cy="2397760"/>
        </p:xfrm>
        <a:graphic>
          <a:graphicData uri="http://schemas.openxmlformats.org/drawingml/2006/table">
            <a:tbl>
              <a:tblPr firstRow="1" bandRow="1">
                <a:tableStyleId>{21E4AEA4-8DFA-4A89-87EB-49C32662AFE0}</a:tableStyleId>
              </a:tblPr>
              <a:tblGrid>
                <a:gridCol w="1436057">
                  <a:extLst>
                    <a:ext uri="{9D8B030D-6E8A-4147-A177-3AD203B41FA5}">
                      <a16:colId xmlns:a16="http://schemas.microsoft.com/office/drawing/2014/main" val="3014099633"/>
                    </a:ext>
                  </a:extLst>
                </a:gridCol>
                <a:gridCol w="1436057">
                  <a:extLst>
                    <a:ext uri="{9D8B030D-6E8A-4147-A177-3AD203B41FA5}">
                      <a16:colId xmlns:a16="http://schemas.microsoft.com/office/drawing/2014/main" val="1711895378"/>
                    </a:ext>
                  </a:extLst>
                </a:gridCol>
                <a:gridCol w="1436057">
                  <a:extLst>
                    <a:ext uri="{9D8B030D-6E8A-4147-A177-3AD203B41FA5}">
                      <a16:colId xmlns:a16="http://schemas.microsoft.com/office/drawing/2014/main" val="3125076487"/>
                    </a:ext>
                  </a:extLst>
                </a:gridCol>
                <a:gridCol w="1436057">
                  <a:extLst>
                    <a:ext uri="{9D8B030D-6E8A-4147-A177-3AD203B41FA5}">
                      <a16:colId xmlns:a16="http://schemas.microsoft.com/office/drawing/2014/main" val="124524686"/>
                    </a:ext>
                  </a:extLst>
                </a:gridCol>
                <a:gridCol w="1436057">
                  <a:extLst>
                    <a:ext uri="{9D8B030D-6E8A-4147-A177-3AD203B41FA5}">
                      <a16:colId xmlns:a16="http://schemas.microsoft.com/office/drawing/2014/main" val="4160207528"/>
                    </a:ext>
                  </a:extLst>
                </a:gridCol>
              </a:tblGrid>
              <a:tr h="370840">
                <a:tc>
                  <a:txBody>
                    <a:bodyPr/>
                    <a:lstStyle/>
                    <a:p>
                      <a:pPr algn="ctr"/>
                      <a:r>
                        <a:rPr lang="en-US" dirty="0"/>
                        <a:t>N</a:t>
                      </a:r>
                    </a:p>
                  </a:txBody>
                  <a:tcPr anchor="ctr"/>
                </a:tc>
                <a:tc>
                  <a:txBody>
                    <a:bodyPr/>
                    <a:lstStyle/>
                    <a:p>
                      <a:pPr algn="ctr"/>
                      <a:r>
                        <a:rPr lang="en-US" dirty="0"/>
                        <a:t>Naïve Mod Calculations</a:t>
                      </a:r>
                    </a:p>
                  </a:txBody>
                  <a:tcPr anchor="ctr"/>
                </a:tc>
                <a:tc>
                  <a:txBody>
                    <a:bodyPr/>
                    <a:lstStyle/>
                    <a:p>
                      <a:pPr algn="ctr"/>
                      <a:r>
                        <a:rPr lang="en-US" dirty="0"/>
                        <a:t>Improved</a:t>
                      </a:r>
                    </a:p>
                    <a:p>
                      <a:pPr algn="ctr"/>
                      <a:r>
                        <a:rPr lang="en-US" dirty="0"/>
                        <a:t>Mod Calculations</a:t>
                      </a:r>
                    </a:p>
                  </a:txBody>
                  <a:tcPr anchor="ctr"/>
                </a:tc>
                <a:tc>
                  <a:txBody>
                    <a:bodyPr/>
                    <a:lstStyle/>
                    <a:p>
                      <a:pPr algn="ctr"/>
                      <a:r>
                        <a:rPr lang="en-US" dirty="0"/>
                        <a:t>Naïve Time (seconds)</a:t>
                      </a:r>
                    </a:p>
                  </a:txBody>
                  <a:tcPr anchor="ctr"/>
                </a:tc>
                <a:tc>
                  <a:txBody>
                    <a:bodyPr/>
                    <a:lstStyle/>
                    <a:p>
                      <a:pPr algn="ctr"/>
                      <a:r>
                        <a:rPr lang="en-US" dirty="0"/>
                        <a:t>Improved Time (seconds)</a:t>
                      </a:r>
                    </a:p>
                  </a:txBody>
                  <a:tcPr anchor="ctr"/>
                </a:tc>
                <a:extLst>
                  <a:ext uri="{0D108BD9-81ED-4DB2-BD59-A6C34878D82A}">
                    <a16:rowId xmlns:a16="http://schemas.microsoft.com/office/drawing/2014/main" val="1254194130"/>
                  </a:ext>
                </a:extLst>
              </a:tr>
              <a:tr h="370840">
                <a:tc>
                  <a:txBody>
                    <a:bodyPr/>
                    <a:lstStyle/>
                    <a:p>
                      <a:pPr algn="ctr"/>
                      <a:r>
                        <a:rPr lang="en-US" dirty="0"/>
                        <a:t>100</a:t>
                      </a:r>
                    </a:p>
                  </a:txBody>
                  <a:tcPr/>
                </a:tc>
                <a:tc>
                  <a:txBody>
                    <a:bodyPr/>
                    <a:lstStyle/>
                    <a:p>
                      <a:pPr algn="ctr"/>
                      <a:r>
                        <a:rPr lang="en-US" dirty="0"/>
                        <a:t>1233</a:t>
                      </a:r>
                    </a:p>
                  </a:txBody>
                  <a:tcPr/>
                </a:tc>
                <a:tc>
                  <a:txBody>
                    <a:bodyPr/>
                    <a:lstStyle/>
                    <a:p>
                      <a:pPr algn="ctr"/>
                      <a:r>
                        <a:rPr lang="en-US" dirty="0"/>
                        <a:t>438</a:t>
                      </a:r>
                    </a:p>
                  </a:txBody>
                  <a:tcPr/>
                </a:tc>
                <a:tc>
                  <a:txBody>
                    <a:bodyPr/>
                    <a:lstStyle/>
                    <a:p>
                      <a:pPr algn="ctr"/>
                      <a:r>
                        <a:rPr lang="en-US" dirty="0"/>
                        <a:t>0.08</a:t>
                      </a:r>
                    </a:p>
                  </a:txBody>
                  <a:tcPr/>
                </a:tc>
                <a:tc>
                  <a:txBody>
                    <a:bodyPr/>
                    <a:lstStyle/>
                    <a:p>
                      <a:pPr algn="ctr"/>
                      <a:r>
                        <a:rPr lang="en-US" dirty="0"/>
                        <a:t>0.04</a:t>
                      </a:r>
                    </a:p>
                  </a:txBody>
                  <a:tcPr/>
                </a:tc>
                <a:extLst>
                  <a:ext uri="{0D108BD9-81ED-4DB2-BD59-A6C34878D82A}">
                    <a16:rowId xmlns:a16="http://schemas.microsoft.com/office/drawing/2014/main" val="1142520477"/>
                  </a:ext>
                </a:extLst>
              </a:tr>
              <a:tr h="370840">
                <a:tc>
                  <a:txBody>
                    <a:bodyPr/>
                    <a:lstStyle/>
                    <a:p>
                      <a:pPr algn="ctr"/>
                      <a:r>
                        <a:rPr lang="en-US" dirty="0"/>
                        <a:t>200</a:t>
                      </a:r>
                    </a:p>
                  </a:txBody>
                  <a:tcPr/>
                </a:tc>
                <a:tc>
                  <a:txBody>
                    <a:bodyPr/>
                    <a:lstStyle/>
                    <a:p>
                      <a:pPr algn="ctr"/>
                      <a:r>
                        <a:rPr lang="en-US" dirty="0"/>
                        <a:t>4426</a:t>
                      </a:r>
                    </a:p>
                  </a:txBody>
                  <a:tcPr/>
                </a:tc>
                <a:tc>
                  <a:txBody>
                    <a:bodyPr/>
                    <a:lstStyle/>
                    <a:p>
                      <a:pPr algn="ctr"/>
                      <a:r>
                        <a:rPr lang="en-US" dirty="0"/>
                        <a:t>1283</a:t>
                      </a:r>
                    </a:p>
                  </a:txBody>
                  <a:tcPr/>
                </a:tc>
                <a:tc>
                  <a:txBody>
                    <a:bodyPr/>
                    <a:lstStyle/>
                    <a:p>
                      <a:pPr algn="ctr"/>
                      <a:r>
                        <a:rPr lang="en-US" dirty="0"/>
                        <a:t>0.39</a:t>
                      </a:r>
                    </a:p>
                  </a:txBody>
                  <a:tcPr/>
                </a:tc>
                <a:tc>
                  <a:txBody>
                    <a:bodyPr/>
                    <a:lstStyle/>
                    <a:p>
                      <a:pPr algn="ctr"/>
                      <a:r>
                        <a:rPr lang="en-US" dirty="0"/>
                        <a:t>0.08</a:t>
                      </a:r>
                    </a:p>
                  </a:txBody>
                  <a:tcPr/>
                </a:tc>
                <a:extLst>
                  <a:ext uri="{0D108BD9-81ED-4DB2-BD59-A6C34878D82A}">
                    <a16:rowId xmlns:a16="http://schemas.microsoft.com/office/drawing/2014/main" val="2470741330"/>
                  </a:ext>
                </a:extLst>
              </a:tr>
              <a:tr h="370840">
                <a:tc>
                  <a:txBody>
                    <a:bodyPr/>
                    <a:lstStyle/>
                    <a:p>
                      <a:pPr algn="ctr"/>
                      <a:r>
                        <a:rPr lang="en-US" dirty="0"/>
                        <a:t>400</a:t>
                      </a:r>
                    </a:p>
                  </a:txBody>
                  <a:tcPr/>
                </a:tc>
                <a:tc>
                  <a:txBody>
                    <a:bodyPr/>
                    <a:lstStyle/>
                    <a:p>
                      <a:pPr algn="ctr"/>
                      <a:r>
                        <a:rPr lang="en-US" dirty="0"/>
                        <a:t>14,845</a:t>
                      </a:r>
                    </a:p>
                  </a:txBody>
                  <a:tcPr/>
                </a:tc>
                <a:tc>
                  <a:txBody>
                    <a:bodyPr/>
                    <a:lstStyle/>
                    <a:p>
                      <a:pPr algn="ctr"/>
                      <a:r>
                        <a:rPr lang="en-US" dirty="0"/>
                        <a:t>3642</a:t>
                      </a:r>
                    </a:p>
                  </a:txBody>
                  <a:tcPr/>
                </a:tc>
                <a:tc>
                  <a:txBody>
                    <a:bodyPr/>
                    <a:lstStyle/>
                    <a:p>
                      <a:pPr algn="ctr"/>
                      <a:r>
                        <a:rPr lang="en-US" dirty="0"/>
                        <a:t>1.66</a:t>
                      </a:r>
                    </a:p>
                  </a:txBody>
                  <a:tcPr/>
                </a:tc>
                <a:tc>
                  <a:txBody>
                    <a:bodyPr/>
                    <a:lstStyle/>
                    <a:p>
                      <a:pPr algn="ctr"/>
                      <a:r>
                        <a:rPr lang="en-US" dirty="0"/>
                        <a:t>0.28</a:t>
                      </a:r>
                    </a:p>
                  </a:txBody>
                  <a:tcPr/>
                </a:tc>
                <a:extLst>
                  <a:ext uri="{0D108BD9-81ED-4DB2-BD59-A6C34878D82A}">
                    <a16:rowId xmlns:a16="http://schemas.microsoft.com/office/drawing/2014/main" val="3007863878"/>
                  </a:ext>
                </a:extLst>
              </a:tr>
              <a:tr h="370840">
                <a:tc>
                  <a:txBody>
                    <a:bodyPr/>
                    <a:lstStyle/>
                    <a:p>
                      <a:pPr algn="ctr"/>
                      <a:r>
                        <a:rPr lang="en-US" dirty="0"/>
                        <a:t>800</a:t>
                      </a:r>
                    </a:p>
                  </a:txBody>
                  <a:tcPr/>
                </a:tc>
                <a:tc>
                  <a:txBody>
                    <a:bodyPr/>
                    <a:lstStyle/>
                    <a:p>
                      <a:pPr algn="ctr"/>
                      <a:r>
                        <a:rPr lang="en-US" dirty="0"/>
                        <a:t>51,488</a:t>
                      </a:r>
                    </a:p>
                  </a:txBody>
                  <a:tcPr/>
                </a:tc>
                <a:tc>
                  <a:txBody>
                    <a:bodyPr/>
                    <a:lstStyle/>
                    <a:p>
                      <a:pPr algn="ctr"/>
                      <a:r>
                        <a:rPr lang="en-US" dirty="0"/>
                        <a:t>10,830</a:t>
                      </a:r>
                    </a:p>
                  </a:txBody>
                  <a:tcPr/>
                </a:tc>
                <a:tc>
                  <a:txBody>
                    <a:bodyPr/>
                    <a:lstStyle/>
                    <a:p>
                      <a:pPr algn="ctr"/>
                      <a:r>
                        <a:rPr lang="en-US" dirty="0"/>
                        <a:t>7.50</a:t>
                      </a:r>
                    </a:p>
                  </a:txBody>
                  <a:tcPr/>
                </a:tc>
                <a:tc>
                  <a:txBody>
                    <a:bodyPr/>
                    <a:lstStyle/>
                    <a:p>
                      <a:pPr algn="ctr"/>
                      <a:r>
                        <a:rPr lang="en-US" dirty="0"/>
                        <a:t>1.03</a:t>
                      </a:r>
                    </a:p>
                  </a:txBody>
                  <a:tcPr/>
                </a:tc>
                <a:extLst>
                  <a:ext uri="{0D108BD9-81ED-4DB2-BD59-A6C34878D82A}">
                    <a16:rowId xmlns:a16="http://schemas.microsoft.com/office/drawing/2014/main" val="3840783295"/>
                  </a:ext>
                </a:extLst>
              </a:tr>
            </a:tbl>
          </a:graphicData>
        </a:graphic>
      </p:graphicFrame>
    </p:spTree>
    <p:extLst>
      <p:ext uri="{BB962C8B-B14F-4D97-AF65-F5344CB8AC3E}">
        <p14:creationId xmlns:p14="http://schemas.microsoft.com/office/powerpoint/2010/main" val="3924200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59</a:t>
            </a:fld>
            <a:endParaRPr lang="en-US" dirty="0"/>
          </a:p>
        </p:txBody>
      </p:sp>
      <p:pic>
        <p:nvPicPr>
          <p:cNvPr id="5" name="Picture 4"/>
          <p:cNvPicPr>
            <a:picLocks noChangeAspect="1"/>
          </p:cNvPicPr>
          <p:nvPr/>
        </p:nvPicPr>
        <p:blipFill>
          <a:blip r:embed="rId3"/>
          <a:stretch>
            <a:fillRect/>
          </a:stretch>
        </p:blipFill>
        <p:spPr>
          <a:xfrm>
            <a:off x="942473" y="1282700"/>
            <a:ext cx="6350000" cy="4292600"/>
          </a:xfrm>
          <a:prstGeom prst="rect">
            <a:avLst/>
          </a:prstGeom>
        </p:spPr>
      </p:pic>
    </p:spTree>
    <p:extLst>
      <p:ext uri="{BB962C8B-B14F-4D97-AF65-F5344CB8AC3E}">
        <p14:creationId xmlns:p14="http://schemas.microsoft.com/office/powerpoint/2010/main" val="107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550170"/>
            <a:ext cx="8459962" cy="4511810"/>
          </a:xfrm>
        </p:spPr>
        <p:txBody>
          <a:bodyPr/>
          <a:lstStyle/>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800" dirty="0">
              <a:solidFill>
                <a:srgbClr val="000000"/>
              </a:solidFill>
              <a:latin typeface="Gill Sans MT"/>
              <a:ea typeface="ＭＳ Ｐゴシック" charset="0"/>
              <a:cs typeface="Gill Sans MT"/>
            </a:endParaRPr>
          </a:p>
          <a:p>
            <a:pPr>
              <a:spcAft>
                <a:spcPts val="0"/>
              </a:spcAft>
            </a:pPr>
            <a:r>
              <a:rPr lang="is-IS" sz="2800" dirty="0">
                <a:solidFill>
                  <a:srgbClr val="000000"/>
                </a:solidFill>
                <a:latin typeface="Gill Sans MT"/>
                <a:ea typeface="ＭＳ Ｐゴシック" charset="0"/>
                <a:cs typeface="Gill Sans MT"/>
              </a:rPr>
              <a:t>Some functions return lists</a:t>
            </a:r>
          </a:p>
          <a:p>
            <a:pPr>
              <a:spcAft>
                <a:spcPts val="0"/>
              </a:spcAft>
            </a:pPr>
            <a:endParaRPr lang="is-IS" sz="2000" dirty="0">
              <a:solidFill>
                <a:srgbClr val="000000"/>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Create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pic>
        <p:nvPicPr>
          <p:cNvPr id="7" name="Picture 6">
            <a:extLst>
              <a:ext uri="{FF2B5EF4-FFF2-40B4-BE49-F238E27FC236}">
                <a16:creationId xmlns:a16="http://schemas.microsoft.com/office/drawing/2014/main" id="{1C426537-9170-DF49-9B24-5C92C4A79143}"/>
              </a:ext>
            </a:extLst>
          </p:cNvPr>
          <p:cNvPicPr>
            <a:picLocks noChangeAspect="1"/>
          </p:cNvPicPr>
          <p:nvPr/>
        </p:nvPicPr>
        <p:blipFill>
          <a:blip r:embed="rId3"/>
          <a:stretch>
            <a:fillRect/>
          </a:stretch>
        </p:blipFill>
        <p:spPr>
          <a:xfrm>
            <a:off x="227013" y="1403682"/>
            <a:ext cx="8726311" cy="1443234"/>
          </a:xfrm>
          <a:prstGeom prst="rect">
            <a:avLst/>
          </a:prstGeom>
        </p:spPr>
      </p:pic>
      <p:pic>
        <p:nvPicPr>
          <p:cNvPr id="8" name="Picture 7">
            <a:extLst>
              <a:ext uri="{FF2B5EF4-FFF2-40B4-BE49-F238E27FC236}">
                <a16:creationId xmlns:a16="http://schemas.microsoft.com/office/drawing/2014/main" id="{A0F636C6-9B3D-ED46-9B29-19F75DC9230A}"/>
              </a:ext>
            </a:extLst>
          </p:cNvPr>
          <p:cNvPicPr>
            <a:picLocks noChangeAspect="1"/>
          </p:cNvPicPr>
          <p:nvPr/>
        </p:nvPicPr>
        <p:blipFill>
          <a:blip r:embed="rId4"/>
          <a:stretch>
            <a:fillRect/>
          </a:stretch>
        </p:blipFill>
        <p:spPr>
          <a:xfrm>
            <a:off x="227013" y="3428063"/>
            <a:ext cx="7020454" cy="2771232"/>
          </a:xfrm>
          <a:prstGeom prst="rect">
            <a:avLst/>
          </a:prstGeom>
        </p:spPr>
      </p:pic>
    </p:spTree>
    <p:extLst>
      <p:ext uri="{BB962C8B-B14F-4D97-AF65-F5344CB8AC3E}">
        <p14:creationId xmlns:p14="http://schemas.microsoft.com/office/powerpoint/2010/main" val="3259491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222" y="979286"/>
            <a:ext cx="8682404" cy="4841966"/>
          </a:xfrm>
        </p:spPr>
        <p:txBody>
          <a:bodyPr/>
          <a:lstStyle/>
          <a:p>
            <a:r>
              <a:rPr lang="en-US" sz="2800" dirty="0">
                <a:latin typeface="Gill Sans MT" charset="0"/>
                <a:ea typeface="Gill Sans MT" charset="0"/>
                <a:cs typeface="Gill Sans MT" charset="0"/>
              </a:rPr>
              <a:t>Python provides efficient sort utilities for all sequences</a:t>
            </a:r>
          </a:p>
          <a:p>
            <a:r>
              <a:rPr lang="en-US" sz="2800" dirty="0">
                <a:latin typeface="Gill Sans MT" charset="0"/>
                <a:ea typeface="Gill Sans MT" charset="0"/>
                <a:cs typeface="Gill Sans MT" charset="0"/>
              </a:rPr>
              <a:t>Useful to understand a few simple sorting algorithms</a:t>
            </a:r>
          </a:p>
          <a:p>
            <a:pPr>
              <a:spcAft>
                <a:spcPts val="0"/>
              </a:spcAft>
            </a:pPr>
            <a:r>
              <a:rPr lang="en-US" sz="2800" dirty="0">
                <a:latin typeface="Gill Sans MT" charset="0"/>
                <a:ea typeface="Gill Sans MT" charset="0"/>
                <a:cs typeface="Gill Sans MT" charset="0"/>
              </a:rPr>
              <a:t>Insertion sort is probably the simplest to implement</a:t>
            </a:r>
          </a:p>
          <a:p>
            <a:pPr lvl="1">
              <a:spcAft>
                <a:spcPts val="600"/>
              </a:spcAft>
            </a:pPr>
            <a:r>
              <a:rPr lang="en-US" sz="2600" dirty="0">
                <a:latin typeface="Gill Sans MT" charset="0"/>
                <a:ea typeface="Gill Sans MT" charset="0"/>
                <a:cs typeface="Gill Sans MT" charset="0"/>
              </a:rPr>
              <a:t>Simply insert elements into a new list in the proper spot</a:t>
            </a:r>
          </a:p>
          <a:p>
            <a:pPr lvl="1"/>
            <a:r>
              <a:rPr lang="en-US" sz="2600" dirty="0">
                <a:latin typeface="Courier New" charset="0"/>
                <a:ea typeface="Courier New" charset="0"/>
                <a:cs typeface="Courier New" charset="0"/>
              </a:rPr>
              <a:t>reorder(5, 1, 3, 2)</a:t>
            </a:r>
          </a:p>
          <a:p>
            <a:pPr lvl="1"/>
            <a:endParaRPr lang="en-US" sz="2600" dirty="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a:p>
            <a:pPr lvl="1"/>
            <a:endParaRPr lang="en-US" sz="2600" dirty="0">
              <a:latin typeface="Gill Sans MT" charset="0"/>
              <a:ea typeface="Gill Sans MT" charset="0"/>
              <a:cs typeface="Gill Sans MT" charset="0"/>
            </a:endParaRPr>
          </a:p>
          <a:p>
            <a:r>
              <a:rPr lang="en-US" sz="2800" dirty="0">
                <a:latin typeface="Gill Sans MT" charset="0"/>
                <a:ea typeface="Gill Sans MT" charset="0"/>
                <a:cs typeface="Gill Sans MT" charset="0"/>
              </a:rPr>
              <a:t>You MUST use this approach for HW06, not Google!</a:t>
            </a:r>
          </a:p>
        </p:txBody>
      </p:sp>
      <p:sp>
        <p:nvSpPr>
          <p:cNvPr id="3" name="Title 2"/>
          <p:cNvSpPr>
            <a:spLocks noGrp="1"/>
          </p:cNvSpPr>
          <p:nvPr>
            <p:ph type="title"/>
          </p:nvPr>
        </p:nvSpPr>
        <p:spPr/>
        <p:txBody>
          <a:bodyPr/>
          <a:lstStyle/>
          <a:p>
            <a:r>
              <a:rPr lang="en-US" sz="3600" dirty="0">
                <a:latin typeface="Gill Sans MT" charset="0"/>
                <a:ea typeface="Gill Sans MT" charset="0"/>
                <a:cs typeface="Gill Sans MT" charset="0"/>
              </a:rPr>
              <a:t>Optional Homework 06: reorder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41551576"/>
              </p:ext>
            </p:extLst>
          </p:nvPr>
        </p:nvGraphicFramePr>
        <p:xfrm>
          <a:off x="1504424" y="3637852"/>
          <a:ext cx="6096000" cy="2123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Result before insertion</a:t>
                      </a:r>
                    </a:p>
                  </a:txBody>
                  <a:tcPr/>
                </a:tc>
                <a:tc>
                  <a:txBody>
                    <a:bodyPr/>
                    <a:lstStyle/>
                    <a:p>
                      <a:pPr algn="ctr"/>
                      <a:r>
                        <a:rPr lang="en-US" dirty="0"/>
                        <a:t>New item to insert</a:t>
                      </a:r>
                    </a:p>
                  </a:txBody>
                  <a:tcPr/>
                </a:tc>
                <a:tc>
                  <a:txBody>
                    <a:bodyPr/>
                    <a:lstStyle/>
                    <a:p>
                      <a:pPr algn="ctr"/>
                      <a:r>
                        <a:rPr lang="en-US" dirty="0"/>
                        <a:t>Result after insertion</a:t>
                      </a:r>
                    </a:p>
                  </a:txBody>
                  <a:tcPr/>
                </a:tc>
                <a:extLst>
                  <a:ext uri="{0D108BD9-81ED-4DB2-BD59-A6C34878D82A}">
                    <a16:rowId xmlns:a16="http://schemas.microsoft.com/office/drawing/2014/main" val="10000"/>
                  </a:ext>
                </a:extLst>
              </a:tr>
              <a:tr h="370840">
                <a:tc>
                  <a:txBody>
                    <a:bodyPr/>
                    <a:lstStyle/>
                    <a:p>
                      <a:pPr algn="ctr"/>
                      <a:r>
                        <a:rPr lang="en-US" dirty="0"/>
                        <a:t>[ ]</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10001"/>
                  </a:ext>
                </a:extLst>
              </a:tr>
              <a:tr h="370840">
                <a:tc>
                  <a:txBody>
                    <a:bodyPr/>
                    <a:lstStyle/>
                    <a:p>
                      <a:pPr algn="ctr"/>
                      <a:r>
                        <a:rPr lang="en-US" dirty="0"/>
                        <a:t>[5]</a:t>
                      </a:r>
                    </a:p>
                  </a:txBody>
                  <a:tcPr/>
                </a:tc>
                <a:tc>
                  <a:txBody>
                    <a:bodyPr/>
                    <a:lstStyle/>
                    <a:p>
                      <a:pPr algn="ctr"/>
                      <a:r>
                        <a:rPr lang="en-US" dirty="0"/>
                        <a:t>1</a:t>
                      </a:r>
                    </a:p>
                  </a:txBody>
                  <a:tcPr/>
                </a:tc>
                <a:tc>
                  <a:txBody>
                    <a:bodyPr/>
                    <a:lstStyle/>
                    <a:p>
                      <a:pPr algn="ctr"/>
                      <a:r>
                        <a:rPr lang="en-US" dirty="0"/>
                        <a:t>[1, 5]</a:t>
                      </a:r>
                    </a:p>
                  </a:txBody>
                  <a:tcPr/>
                </a:tc>
                <a:extLst>
                  <a:ext uri="{0D108BD9-81ED-4DB2-BD59-A6C34878D82A}">
                    <a16:rowId xmlns:a16="http://schemas.microsoft.com/office/drawing/2014/main" val="10002"/>
                  </a:ext>
                </a:extLst>
              </a:tr>
              <a:tr h="370840">
                <a:tc>
                  <a:txBody>
                    <a:bodyPr/>
                    <a:lstStyle/>
                    <a:p>
                      <a:pPr algn="ctr"/>
                      <a:r>
                        <a:rPr lang="en-US" dirty="0"/>
                        <a:t>[1, 5]</a:t>
                      </a:r>
                    </a:p>
                  </a:txBody>
                  <a:tcPr/>
                </a:tc>
                <a:tc>
                  <a:txBody>
                    <a:bodyPr/>
                    <a:lstStyle/>
                    <a:p>
                      <a:pPr algn="ctr"/>
                      <a:r>
                        <a:rPr lang="en-US" dirty="0"/>
                        <a:t>3</a:t>
                      </a:r>
                    </a:p>
                  </a:txBody>
                  <a:tcPr/>
                </a:tc>
                <a:tc>
                  <a:txBody>
                    <a:bodyPr/>
                    <a:lstStyle/>
                    <a:p>
                      <a:pPr algn="ctr"/>
                      <a:r>
                        <a:rPr lang="en-US" dirty="0"/>
                        <a:t>[1, 3, 5]</a:t>
                      </a:r>
                    </a:p>
                  </a:txBody>
                  <a:tcPr/>
                </a:tc>
                <a:extLst>
                  <a:ext uri="{0D108BD9-81ED-4DB2-BD59-A6C34878D82A}">
                    <a16:rowId xmlns:a16="http://schemas.microsoft.com/office/drawing/2014/main" val="10003"/>
                  </a:ext>
                </a:extLst>
              </a:tr>
              <a:tr h="370840">
                <a:tc>
                  <a:txBody>
                    <a:bodyPr/>
                    <a:lstStyle/>
                    <a:p>
                      <a:pPr algn="ctr"/>
                      <a:r>
                        <a:rPr lang="en-US" dirty="0"/>
                        <a:t>[1, 3, 5]</a:t>
                      </a:r>
                    </a:p>
                  </a:txBody>
                  <a:tcPr/>
                </a:tc>
                <a:tc>
                  <a:txBody>
                    <a:bodyPr/>
                    <a:lstStyle/>
                    <a:p>
                      <a:pPr algn="ctr"/>
                      <a:r>
                        <a:rPr lang="en-US" dirty="0"/>
                        <a:t>2</a:t>
                      </a:r>
                    </a:p>
                  </a:txBody>
                  <a:tcPr/>
                </a:tc>
                <a:tc>
                  <a:txBody>
                    <a:bodyPr/>
                    <a:lstStyle/>
                    <a:p>
                      <a:pPr algn="ctr"/>
                      <a:r>
                        <a:rPr lang="en-US" dirty="0"/>
                        <a:t>[1, 2, 3, 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69925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61</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398062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99FBA5-9F92-D14A-A2EE-3A8CB3621CD1}"/>
              </a:ext>
            </a:extLst>
          </p:cNvPr>
          <p:cNvPicPr>
            <a:picLocks noChangeAspect="1"/>
          </p:cNvPicPr>
          <p:nvPr/>
        </p:nvPicPr>
        <p:blipFill>
          <a:blip r:embed="rId3"/>
          <a:stretch>
            <a:fillRect/>
          </a:stretch>
        </p:blipFill>
        <p:spPr>
          <a:xfrm>
            <a:off x="4167266" y="1169238"/>
            <a:ext cx="4740081" cy="4421717"/>
          </a:xfrm>
          <a:prstGeom prst="rect">
            <a:avLst/>
          </a:prstGeom>
        </p:spPr>
      </p:pic>
      <p:sp>
        <p:nvSpPr>
          <p:cNvPr id="2" name="Text Placeholder 1"/>
          <p:cNvSpPr>
            <a:spLocks noGrp="1"/>
          </p:cNvSpPr>
          <p:nvPr>
            <p:ph type="body" sz="quarter" idx="12"/>
          </p:nvPr>
        </p:nvSpPr>
        <p:spPr>
          <a:xfrm>
            <a:off x="204934" y="1817126"/>
            <a:ext cx="3962332" cy="4511810"/>
          </a:xfrm>
        </p:spPr>
        <p:txBody>
          <a:bodyPr/>
          <a:lstStyle/>
          <a:p>
            <a:r>
              <a:rPr lang="is-IS" sz="2400" dirty="0">
                <a:solidFill>
                  <a:srgbClr val="0070C0"/>
                </a:solidFill>
                <a:latin typeface="Courier" pitchFamily="2" charset="0"/>
                <a:ea typeface="ＭＳ Ｐゴシック" charset="0"/>
                <a:cs typeface="Courier New"/>
              </a:rPr>
              <a:t>list() </a:t>
            </a:r>
            <a:r>
              <a:rPr lang="is-IS" sz="2800" dirty="0">
                <a:solidFill>
                  <a:srgbClr val="000000"/>
                </a:solidFill>
                <a:latin typeface="Gill Sans MT"/>
                <a:ea typeface="ＭＳ Ｐゴシック" charset="0"/>
                <a:cs typeface="Gill Sans MT"/>
              </a:rPr>
              <a:t>takes an optional argument which must be a sequence, e.g. </a:t>
            </a:r>
            <a:r>
              <a:rPr lang="en-US" sz="2800" dirty="0">
                <a:solidFill>
                  <a:srgbClr val="000000"/>
                </a:solidFill>
                <a:latin typeface="Gill Sans MT"/>
                <a:ea typeface="ＭＳ Ｐゴシック" charset="0"/>
                <a:cs typeface="Gill Sans MT"/>
              </a:rPr>
              <a:t>s</a:t>
            </a:r>
            <a:r>
              <a:rPr lang="is-IS" sz="2800" dirty="0">
                <a:solidFill>
                  <a:srgbClr val="000000"/>
                </a:solidFill>
                <a:latin typeface="Gill Sans MT"/>
                <a:ea typeface="ＭＳ Ｐゴシック" charset="0"/>
                <a:cs typeface="Gill Sans MT"/>
              </a:rPr>
              <a:t>tring, range, list, dict, or set.</a:t>
            </a:r>
          </a:p>
          <a:p>
            <a:r>
              <a:rPr lang="is-IS" sz="2800" dirty="0">
                <a:solidFill>
                  <a:srgbClr val="000000"/>
                </a:solidFill>
                <a:latin typeface="Gill Sans MT"/>
                <a:ea typeface="ＭＳ Ｐゴシック" charset="0"/>
                <a:cs typeface="Gill Sans MT"/>
              </a:rPr>
              <a:t>The new list contains the elements in the sequence, </a:t>
            </a:r>
            <a:r>
              <a:rPr lang="is-IS" sz="2800" b="1" i="1" dirty="0">
                <a:solidFill>
                  <a:srgbClr val="000000"/>
                </a:solidFill>
                <a:latin typeface="Gill Sans MT"/>
                <a:ea typeface="ＭＳ Ｐゴシック" charset="0"/>
                <a:cs typeface="Gill Sans MT"/>
              </a:rPr>
              <a:t>not</a:t>
            </a:r>
            <a:r>
              <a:rPr lang="is-IS" sz="2800" dirty="0">
                <a:solidFill>
                  <a:srgbClr val="000000"/>
                </a:solidFill>
                <a:latin typeface="Gill Sans MT"/>
                <a:ea typeface="ＭＳ Ｐゴシック" charset="0"/>
                <a:cs typeface="Gill Sans MT"/>
              </a:rPr>
              <a:t> the sequence itself</a:t>
            </a:r>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276907" cy="636774"/>
          </a:xfrm>
        </p:spPr>
        <p:txBody>
          <a:bodyPr/>
          <a:lstStyle/>
          <a:p>
            <a:r>
              <a:rPr lang="en-US" dirty="0">
                <a:latin typeface="Gill Sans MT"/>
                <a:cs typeface="Gill Sans MT"/>
              </a:rPr>
              <a:t>Creating a list from a sequence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sp>
        <p:nvSpPr>
          <p:cNvPr id="7" name="Rounded Rectangular Callout 6"/>
          <p:cNvSpPr/>
          <p:nvPr/>
        </p:nvSpPr>
        <p:spPr>
          <a:xfrm>
            <a:off x="6815272" y="3380096"/>
            <a:ext cx="2263412" cy="656878"/>
          </a:xfrm>
          <a:prstGeom prst="wedgeRoundRectCallout">
            <a:avLst>
              <a:gd name="adj1" fmla="val -81564"/>
              <a:gd name="adj2" fmla="val -3927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the 3 elements in lst3</a:t>
            </a:r>
          </a:p>
        </p:txBody>
      </p:sp>
      <p:sp>
        <p:nvSpPr>
          <p:cNvPr id="8" name="Rounded Rectangular Callout 7"/>
          <p:cNvSpPr/>
          <p:nvPr/>
        </p:nvSpPr>
        <p:spPr>
          <a:xfrm>
            <a:off x="6323508" y="4573714"/>
            <a:ext cx="2755176" cy="589718"/>
          </a:xfrm>
          <a:prstGeom prst="wedgeRoundRectCallout">
            <a:avLst>
              <a:gd name="adj1" fmla="val -84112"/>
              <a:gd name="adj2" fmla="val -2624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1 element, lst3</a:t>
            </a:r>
          </a:p>
        </p:txBody>
      </p:sp>
      <p:sp>
        <p:nvSpPr>
          <p:cNvPr id="9" name="Rounded Rectangular Callout 8"/>
          <p:cNvSpPr/>
          <p:nvPr/>
        </p:nvSpPr>
        <p:spPr>
          <a:xfrm>
            <a:off x="6637866" y="1171038"/>
            <a:ext cx="2445309" cy="447040"/>
          </a:xfrm>
          <a:prstGeom prst="wedgeRoundRectCallout">
            <a:avLst>
              <a:gd name="adj1" fmla="val -40995"/>
              <a:gd name="adj2" fmla="val 11983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Careful!  Not [‘hello’]</a:t>
            </a:r>
          </a:p>
        </p:txBody>
      </p:sp>
    </p:spTree>
    <p:extLst>
      <p:ext uri="{BB962C8B-B14F-4D97-AF65-F5344CB8AC3E}">
        <p14:creationId xmlns:p14="http://schemas.microsoft.com/office/powerpoint/2010/main" val="389087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60179"/>
            <a:ext cx="8459962" cy="4511810"/>
          </a:xfrm>
        </p:spPr>
        <p:txBody>
          <a:bodyPr/>
          <a:lstStyle/>
          <a:p>
            <a:r>
              <a:rPr lang="en-US" sz="2800" dirty="0">
                <a:latin typeface="Gill Sans MT" charset="0"/>
                <a:ea typeface="ＭＳ Ｐゴシック" charset="0"/>
                <a:cs typeface="ＭＳ Ｐゴシック" charset="0"/>
              </a:rPr>
              <a:t>Index and slices work the same with lists as with strings</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sz="2800" dirty="0">
                <a:latin typeface="Gill Sans MT"/>
                <a:cs typeface="Gill Sans MT"/>
              </a:rPr>
              <a:t>Accessing list elements with index and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6" name="Picture 5">
            <a:extLst>
              <a:ext uri="{FF2B5EF4-FFF2-40B4-BE49-F238E27FC236}">
                <a16:creationId xmlns:a16="http://schemas.microsoft.com/office/drawing/2014/main" id="{14BDE32E-D1E5-DC4C-818C-FBBDFD6E75AC}"/>
              </a:ext>
            </a:extLst>
          </p:cNvPr>
          <p:cNvPicPr>
            <a:picLocks noChangeAspect="1"/>
          </p:cNvPicPr>
          <p:nvPr/>
        </p:nvPicPr>
        <p:blipFill>
          <a:blip r:embed="rId3"/>
          <a:stretch>
            <a:fillRect/>
          </a:stretch>
        </p:blipFill>
        <p:spPr>
          <a:xfrm>
            <a:off x="215094" y="1606635"/>
            <a:ext cx="8713812" cy="4468924"/>
          </a:xfrm>
          <a:prstGeom prst="rect">
            <a:avLst/>
          </a:prstGeom>
        </p:spPr>
      </p:pic>
    </p:spTree>
    <p:extLst>
      <p:ext uri="{BB962C8B-B14F-4D97-AF65-F5344CB8AC3E}">
        <p14:creationId xmlns:p14="http://schemas.microsoft.com/office/powerpoint/2010/main" val="191155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222" y="1205367"/>
            <a:ext cx="8682404" cy="4511810"/>
          </a:xfrm>
        </p:spPr>
        <p:txBody>
          <a:bodyPr/>
          <a:lstStyle/>
          <a:p>
            <a:r>
              <a:rPr lang="en-US" sz="2800" dirty="0">
                <a:latin typeface="Gill Sans MT" charset="0"/>
                <a:ea typeface="Gill Sans MT" charset="0"/>
                <a:cs typeface="Gill Sans MT" charset="0"/>
              </a:rPr>
              <a:t>How can we use lists to store multidimensional arrays?</a:t>
            </a:r>
          </a:p>
          <a:p>
            <a:r>
              <a:rPr lang="en-US" sz="2800" dirty="0">
                <a:latin typeface="Gill Sans MT" charset="0"/>
                <a:ea typeface="Gill Sans MT" charset="0"/>
                <a:cs typeface="Gill Sans MT" charset="0"/>
              </a:rPr>
              <a:t>How can I store the following matrix in Python?</a:t>
            </a:r>
          </a:p>
          <a:p>
            <a:endParaRPr lang="en-US" sz="2800" dirty="0">
              <a:latin typeface="Gill Sans MT" charset="0"/>
              <a:ea typeface="Gill Sans MT" charset="0"/>
              <a:cs typeface="Gill Sans MT" charset="0"/>
            </a:endParaRPr>
          </a:p>
          <a:p>
            <a:endParaRPr lang="en-US" sz="2800" dirty="0">
              <a:latin typeface="Courier New" charset="0"/>
              <a:ea typeface="Courier New" charset="0"/>
              <a:cs typeface="Courier New"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a:t>Lists of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84755419"/>
              </p:ext>
            </p:extLst>
          </p:nvPr>
        </p:nvGraphicFramePr>
        <p:xfrm>
          <a:off x="1001486" y="2454887"/>
          <a:ext cx="6096000" cy="1112520"/>
        </p:xfrm>
        <a:graphic>
          <a:graphicData uri="http://schemas.openxmlformats.org/drawingml/2006/table">
            <a:tbl>
              <a:tblPr firstRow="1" bandRow="1">
                <a:tableStyleId>{8A107856-5554-42FB-B03E-39F5DBC370BA}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10000"/>
                  </a:ext>
                </a:extLst>
              </a:tr>
              <a:tr h="370840">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0001"/>
                  </a:ext>
                </a:extLst>
              </a:tr>
              <a:tr h="370840">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DC292666-F67C-DC42-BFF5-6F3164C4CE9D}"/>
              </a:ext>
            </a:extLst>
          </p:cNvPr>
          <p:cNvPicPr>
            <a:picLocks noChangeAspect="1"/>
          </p:cNvPicPr>
          <p:nvPr/>
        </p:nvPicPr>
        <p:blipFill>
          <a:blip r:embed="rId3"/>
          <a:stretch>
            <a:fillRect/>
          </a:stretch>
        </p:blipFill>
        <p:spPr>
          <a:xfrm>
            <a:off x="211222" y="3770980"/>
            <a:ext cx="8523111" cy="2352533"/>
          </a:xfrm>
          <a:prstGeom prst="rect">
            <a:avLst/>
          </a:prstGeom>
        </p:spPr>
      </p:pic>
    </p:spTree>
    <p:extLst>
      <p:ext uri="{BB962C8B-B14F-4D97-AF65-F5344CB8AC3E}">
        <p14:creationId xmlns:p14="http://schemas.microsoft.com/office/powerpoint/2010/main" val="2133838367"/>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141660</TotalTime>
  <Words>2546</Words>
  <Application>Microsoft Macintosh PowerPoint</Application>
  <PresentationFormat>On-screen Show (4:3)</PresentationFormat>
  <Paragraphs>755</Paragraphs>
  <Slides>61</Slides>
  <Notes>61</Notes>
  <HiddenSlides>6</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61</vt:i4>
      </vt:variant>
    </vt:vector>
  </HeadingPairs>
  <TitlesOfParts>
    <vt:vector size="77" baseType="lpstr">
      <vt:lpstr>Arial</vt:lpstr>
      <vt:lpstr>Calibri</vt:lpstr>
      <vt:lpstr>Century Gothic</vt:lpstr>
      <vt:lpstr>Courier</vt:lpstr>
      <vt:lpstr>Courier New</vt:lpstr>
      <vt:lpstr>Gill Sans MT</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Acknowledgements</vt:lpstr>
      <vt:lpstr>Today’s topics</vt:lpstr>
      <vt:lpstr>Containers</vt:lpstr>
      <vt:lpstr>Lists</vt:lpstr>
      <vt:lpstr>Create a list</vt:lpstr>
      <vt:lpstr>Creating a list from a sequence</vt:lpstr>
      <vt:lpstr>Accessing list elements with index and slices</vt:lpstr>
      <vt:lpstr>Lists of Lists</vt:lpstr>
      <vt:lpstr>Binary Trees (B-Trees)</vt:lpstr>
      <vt:lpstr>Binary Trees (B-Trees)</vt:lpstr>
      <vt:lpstr>Searching Binary Trees (B-Trees)</vt:lpstr>
      <vt:lpstr>Traversing Binary Trees Recursively</vt:lpstr>
      <vt:lpstr>Inserting into Binary Trees (B-Trees)</vt:lpstr>
      <vt:lpstr>Searching Binary Trees (B-Trees)</vt:lpstr>
      <vt:lpstr>Modify lists with an index</vt:lpstr>
      <vt:lpstr>Modify list slice with an iterable</vt:lpstr>
      <vt:lpstr>Lists are mutable: add items</vt:lpstr>
      <vt:lpstr>Careful with appending strings to lists  </vt:lpstr>
      <vt:lpstr>list.insert(index, object)</vt:lpstr>
      <vt:lpstr>Deleting items from a list</vt:lpstr>
      <vt:lpstr>list.remove(value)</vt:lpstr>
      <vt:lpstr>list.count(value)</vt:lpstr>
      <vt:lpstr>list.index(value)</vt:lpstr>
      <vt:lpstr>Value in list/Value not in list</vt:lpstr>
      <vt:lpstr>list.pop(index)</vt:lpstr>
      <vt:lpstr>Stacks and Queues</vt:lpstr>
      <vt:lpstr>Implement Stacks with a list</vt:lpstr>
      <vt:lpstr>Implement Queues with a list</vt:lpstr>
      <vt:lpstr>Sorting lists</vt:lpstr>
      <vt:lpstr>Sorting lists: descending</vt:lpstr>
      <vt:lpstr>List methods</vt:lpstr>
      <vt:lpstr>Iterating through list elements</vt:lpstr>
      <vt:lpstr>Objects and references</vt:lpstr>
      <vt:lpstr>Objects and references</vt:lpstr>
      <vt:lpstr>Objects and references</vt:lpstr>
      <vt:lpstr>Objects and references</vt:lpstr>
      <vt:lpstr>Objects and references</vt:lpstr>
      <vt:lpstr>Objects and references</vt:lpstr>
      <vt:lpstr>Careful with sorting in place</vt:lpstr>
      <vt:lpstr>Passing lists as function arguments</vt:lpstr>
      <vt:lpstr>CAUTION!!!  Never iterate over a changing a list</vt:lpstr>
      <vt:lpstr>CAUTION!!!  Never iterate over a changing a list</vt:lpstr>
      <vt:lpstr>A more ”Pythonic” solution  </vt:lpstr>
      <vt:lpstr>Using lists</vt:lpstr>
      <vt:lpstr>List comprehensions</vt:lpstr>
      <vt:lpstr>Conditional list filtering </vt:lpstr>
      <vt:lpstr>remove_th() with list comprehensions</vt:lpstr>
      <vt:lpstr>distinct_values()with list comprehensions?</vt:lpstr>
      <vt:lpstr>Nested list comprehensions </vt:lpstr>
      <vt:lpstr>Debugging list comprehensions </vt:lpstr>
      <vt:lpstr>PowerPoint Presentation</vt:lpstr>
      <vt:lpstr>Optimizing algorithms</vt:lpstr>
      <vt:lpstr>Naïve prime number generator </vt:lpstr>
      <vt:lpstr>Prime number generation</vt:lpstr>
      <vt:lpstr>Better prime number generation</vt:lpstr>
      <vt:lpstr>Better prime number generation</vt:lpstr>
      <vt:lpstr>Better prime number generation</vt:lpstr>
      <vt:lpstr>PowerPoint Presentation</vt:lpstr>
      <vt:lpstr>Optional Homework 06: reorder </vt:lpstr>
      <vt:lpstr>Questions?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James Rowland</cp:lastModifiedBy>
  <cp:revision>1926</cp:revision>
  <cp:lastPrinted>2014-07-29T20:42:09Z</cp:lastPrinted>
  <dcterms:created xsi:type="dcterms:W3CDTF">2013-11-01T14:42:31Z</dcterms:created>
  <dcterms:modified xsi:type="dcterms:W3CDTF">2020-02-27T16:13:34Z</dcterms:modified>
</cp:coreProperties>
</file>